
<file path=[Content_Types].xml><?xml version="1.0" encoding="utf-8"?>
<Types xmlns="http://schemas.openxmlformats.org/package/2006/content-types">
  <Default Extension="jpg" ContentType="image/jpeg"/>
  <Default Extension="emf" ContentType="image/x-emf"/>
  <Default Extension="xls" ContentType="application/vnd.ms-excel"/>
  <Default Extension="jpeg" ContentType="image/jpeg"/>
  <Default Extension="xml" ContentType="application/xml"/>
  <Default Extension="vml" ContentType="application/vnd.openxmlformats-officedocument.vmlDrawing"/>
  <Default Extension="bin" ContentType="application/vnd.openxmlformats-officedocument.presentationml.printerSettings"/>
  <Default Extension="wdp" ContentType="image/vnd.ms-photo"/>
  <Default Extension="png" ContentType="image/png"/>
  <Default Extension="wmf" ContentType="image/x-wmf"/>
  <Default Extension="docx" ContentType="application/vnd.openxmlformats-officedocument.wordprocessingml.documen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798" r:id="rId2"/>
    <p:sldId id="871" r:id="rId3"/>
    <p:sldId id="872" r:id="rId4"/>
    <p:sldId id="799" r:id="rId5"/>
    <p:sldId id="840" r:id="rId6"/>
    <p:sldId id="841" r:id="rId7"/>
    <p:sldId id="831" r:id="rId8"/>
    <p:sldId id="843" r:id="rId9"/>
    <p:sldId id="844" r:id="rId10"/>
    <p:sldId id="834" r:id="rId11"/>
    <p:sldId id="802" r:id="rId12"/>
    <p:sldId id="804" r:id="rId13"/>
    <p:sldId id="803" r:id="rId14"/>
    <p:sldId id="805" r:id="rId15"/>
    <p:sldId id="819" r:id="rId16"/>
    <p:sldId id="845" r:id="rId17"/>
    <p:sldId id="846" r:id="rId18"/>
    <p:sldId id="807" r:id="rId19"/>
    <p:sldId id="873" r:id="rId20"/>
    <p:sldId id="882" r:id="rId21"/>
    <p:sldId id="801" r:id="rId22"/>
    <p:sldId id="883" r:id="rId23"/>
    <p:sldId id="847" r:id="rId24"/>
    <p:sldId id="849" r:id="rId25"/>
    <p:sldId id="852" r:id="rId26"/>
    <p:sldId id="850" r:id="rId27"/>
    <p:sldId id="876" r:id="rId28"/>
    <p:sldId id="870" r:id="rId29"/>
    <p:sldId id="884" r:id="rId30"/>
    <p:sldId id="877" r:id="rId31"/>
    <p:sldId id="878" r:id="rId32"/>
    <p:sldId id="854" r:id="rId33"/>
    <p:sldId id="857" r:id="rId34"/>
    <p:sldId id="821" r:id="rId35"/>
    <p:sldId id="822" r:id="rId36"/>
    <p:sldId id="823" r:id="rId37"/>
    <p:sldId id="826" r:id="rId38"/>
    <p:sldId id="828" r:id="rId39"/>
    <p:sldId id="827" r:id="rId40"/>
    <p:sldId id="859" r:id="rId41"/>
    <p:sldId id="880" r:id="rId42"/>
    <p:sldId id="862" r:id="rId43"/>
    <p:sldId id="863" r:id="rId44"/>
    <p:sldId id="868" r:id="rId45"/>
    <p:sldId id="869" r:id="rId46"/>
    <p:sldId id="856" r:id="rId47"/>
    <p:sldId id="815" r:id="rId48"/>
    <p:sldId id="816" r:id="rId49"/>
    <p:sldId id="817" r:id="rId50"/>
    <p:sldId id="829" r:id="rId51"/>
    <p:sldId id="830" r:id="rId52"/>
    <p:sldId id="879" r:id="rId53"/>
    <p:sldId id="808" r:id="rId54"/>
    <p:sldId id="885" r:id="rId55"/>
    <p:sldId id="881" r:id="rId56"/>
    <p:sldId id="886" r:id="rId57"/>
    <p:sldId id="887" r:id="rId58"/>
    <p:sldId id="888" r:id="rId59"/>
    <p:sldId id="858" r:id="rId60"/>
    <p:sldId id="810" r:id="rId61"/>
  </p:sldIdLst>
  <p:sldSz cx="9144000" cy="6858000" type="screen4x3"/>
  <p:notesSz cx="6858000" cy="9144000"/>
  <p:defaultTextStyle>
    <a:defPPr>
      <a:defRPr lang="es-E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DA53"/>
    <a:srgbClr val="339999"/>
    <a:srgbClr val="333333"/>
    <a:srgbClr val="B2B2B2"/>
    <a:srgbClr val="00CC99"/>
    <a:srgbClr val="4D4D4D"/>
    <a:srgbClr val="008080"/>
    <a:srgbClr val="006600"/>
    <a:srgbClr val="3399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115" autoAdjust="0"/>
  </p:normalViewPr>
  <p:slideViewPr>
    <p:cSldViewPr>
      <p:cViewPr>
        <p:scale>
          <a:sx n="90" d="100"/>
          <a:sy n="90" d="100"/>
        </p:scale>
        <p:origin x="-1296" y="-232"/>
      </p:cViewPr>
      <p:guideLst>
        <p:guide orient="horz" pos="2160"/>
        <p:guide pos="2880"/>
      </p:guideLst>
    </p:cSldViewPr>
  </p:slideViewPr>
  <p:notesTextViewPr>
    <p:cViewPr>
      <p:scale>
        <a:sx n="1" d="1"/>
        <a:sy n="1" d="1"/>
      </p:scale>
      <p:origin x="0" y="0"/>
    </p:cViewPr>
  </p:notesTextViewPr>
  <p:sorterViewPr>
    <p:cViewPr>
      <p:scale>
        <a:sx n="75" d="100"/>
        <a:sy n="75" d="100"/>
      </p:scale>
      <p:origin x="0" y="4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franciscojaviermartinsanchez:Downloads:pcaxis-147056718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pcaxis!$A$10</c:f>
              <c:strCache>
                <c:ptCount val="1"/>
                <c:pt idx="0">
                  <c:v>TODAS LAS CAUSAS</c:v>
                </c:pt>
              </c:strCache>
            </c:strRef>
          </c:tx>
          <c:spPr>
            <a:ln>
              <a:solidFill>
                <a:schemeClr val="accent1">
                  <a:lumMod val="50000"/>
                </a:schemeClr>
              </a:solidFill>
            </a:ln>
          </c:spPr>
          <c:marker>
            <c:symbol val="none"/>
          </c:marker>
          <c:cat>
            <c:multiLvlStrRef>
              <c:f>pcaxis!$B$8:$O$9</c:f>
              <c:multiLvlStrCache>
                <c:ptCount val="12"/>
                <c:lvl>
                  <c:pt idx="0">
                    <c:v>de 1 a 4 años</c:v>
                  </c:pt>
                  <c:pt idx="1">
                    <c:v>de 5 a 14 años</c:v>
                  </c:pt>
                  <c:pt idx="2">
                    <c:v>de 15 a 24 años</c:v>
                  </c:pt>
                  <c:pt idx="3">
                    <c:v>de 25 a 34 años</c:v>
                  </c:pt>
                  <c:pt idx="4">
                    <c:v>de 35 a 44 años</c:v>
                  </c:pt>
                  <c:pt idx="5">
                    <c:v>de 45 a 54 años</c:v>
                  </c:pt>
                  <c:pt idx="6">
                    <c:v>de 55 a 64 años</c:v>
                  </c:pt>
                  <c:pt idx="7">
                    <c:v>de 65 a 74 años</c:v>
                  </c:pt>
                  <c:pt idx="8">
                    <c:v>de 75 a 84 años</c:v>
                  </c:pt>
                  <c:pt idx="9">
                    <c:v>de 85 a 89 años</c:v>
                  </c:pt>
                  <c:pt idx="10">
                    <c:v>de 90 a 94 años</c:v>
                  </c:pt>
                  <c:pt idx="11">
                    <c:v>de 95 años y más</c:v>
                  </c:pt>
                </c:lvl>
                <c:lvl>
                  <c:pt idx="0">
                    <c:v>Ambos sexos</c:v>
                  </c:pt>
                </c:lvl>
              </c:multiLvlStrCache>
            </c:multiLvlStrRef>
          </c:cat>
          <c:val>
            <c:numRef>
              <c:f>pcaxis!$B$10:$M$10</c:f>
              <c:numCache>
                <c:formatCode>General</c:formatCode>
                <c:ptCount val="12"/>
                <c:pt idx="0">
                  <c:v>5613.0</c:v>
                </c:pt>
                <c:pt idx="1">
                  <c:v>2728.0</c:v>
                </c:pt>
                <c:pt idx="2">
                  <c:v>4347.0</c:v>
                </c:pt>
                <c:pt idx="3">
                  <c:v>7820.0</c:v>
                </c:pt>
                <c:pt idx="4">
                  <c:v>6744.0</c:v>
                </c:pt>
                <c:pt idx="5">
                  <c:v>6825.0</c:v>
                </c:pt>
                <c:pt idx="6">
                  <c:v>10887.0</c:v>
                </c:pt>
                <c:pt idx="7">
                  <c:v>17146.0</c:v>
                </c:pt>
                <c:pt idx="8">
                  <c:v>26862.0</c:v>
                </c:pt>
                <c:pt idx="9">
                  <c:v>36362.0</c:v>
                </c:pt>
                <c:pt idx="10">
                  <c:v>40664.0</c:v>
                </c:pt>
                <c:pt idx="11">
                  <c:v>39637.0</c:v>
                </c:pt>
              </c:numCache>
            </c:numRef>
          </c:val>
          <c:smooth val="0"/>
        </c:ser>
        <c:dLbls>
          <c:showLegendKey val="0"/>
          <c:showVal val="0"/>
          <c:showCatName val="0"/>
          <c:showSerName val="0"/>
          <c:showPercent val="0"/>
          <c:showBubbleSize val="0"/>
        </c:dLbls>
        <c:marker val="1"/>
        <c:smooth val="0"/>
        <c:axId val="2145423080"/>
        <c:axId val="2145425480"/>
      </c:lineChart>
      <c:catAx>
        <c:axId val="2145423080"/>
        <c:scaling>
          <c:orientation val="minMax"/>
        </c:scaling>
        <c:delete val="0"/>
        <c:axPos val="b"/>
        <c:majorTickMark val="out"/>
        <c:minorTickMark val="none"/>
        <c:tickLblPos val="nextTo"/>
        <c:crossAx val="2145425480"/>
        <c:crosses val="autoZero"/>
        <c:auto val="0"/>
        <c:lblAlgn val="ctr"/>
        <c:lblOffset val="100"/>
        <c:noMultiLvlLbl val="0"/>
      </c:catAx>
      <c:valAx>
        <c:axId val="2145425480"/>
        <c:scaling>
          <c:orientation val="minMax"/>
        </c:scaling>
        <c:delete val="0"/>
        <c:axPos val="l"/>
        <c:majorGridlines/>
        <c:numFmt formatCode="General" sourceLinked="1"/>
        <c:majorTickMark val="out"/>
        <c:minorTickMark val="none"/>
        <c:tickLblPos val="nextTo"/>
        <c:crossAx val="2145423080"/>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mn-cs"/>
              </a:defRPr>
            </a:lvl1pPr>
          </a:lstStyle>
          <a:p>
            <a:pPr>
              <a:defRPr/>
            </a:pPr>
            <a:fld id="{48DA1567-8576-824C-BCB7-6EE95714260C}" type="datetimeFigureOut">
              <a:rPr lang="es-ES"/>
              <a:pPr>
                <a:defRPr/>
              </a:pPr>
              <a:t>23/04/15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mn-cs"/>
              </a:defRPr>
            </a:lvl1pPr>
          </a:lstStyle>
          <a:p>
            <a:pPr>
              <a:defRPr/>
            </a:pPr>
            <a:fld id="{CAB63F9F-6928-9742-9BDF-017E051927F1}" type="slidenum">
              <a:rPr lang="es-ES"/>
              <a:pPr>
                <a:defRPr/>
              </a:pPr>
              <a:t>‹Nr.›</a:t>
            </a:fld>
            <a:endParaRPr lang="es-ES"/>
          </a:p>
        </p:txBody>
      </p:sp>
    </p:spTree>
    <p:extLst>
      <p:ext uri="{BB962C8B-B14F-4D97-AF65-F5344CB8AC3E}">
        <p14:creationId xmlns:p14="http://schemas.microsoft.com/office/powerpoint/2010/main" val="14520202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dirty="0" smtClean="0"/>
          </a:p>
        </p:txBody>
      </p:sp>
      <p:sp>
        <p:nvSpPr>
          <p:cNvPr id="4" name="Marcador de número de diapositiva 3"/>
          <p:cNvSpPr>
            <a:spLocks noGrp="1"/>
          </p:cNvSpPr>
          <p:nvPr>
            <p:ph type="sldNum" sz="quarter" idx="10"/>
          </p:nvPr>
        </p:nvSpPr>
        <p:spPr/>
        <p:txBody>
          <a:bodyPr/>
          <a:lstStyle/>
          <a:p>
            <a:fld id="{8E2EE486-862A-0048-8D9A-118F02F1EC69}" type="slidenum">
              <a:rPr lang="es-ES" smtClean="0"/>
              <a:t>33</a:t>
            </a:fld>
            <a:endParaRPr lang="es-ES"/>
          </a:p>
        </p:txBody>
      </p:sp>
    </p:spTree>
    <p:extLst>
      <p:ext uri="{BB962C8B-B14F-4D97-AF65-F5344CB8AC3E}">
        <p14:creationId xmlns:p14="http://schemas.microsoft.com/office/powerpoint/2010/main" val="3341140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6978"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Hospital Clı´nico San Carlos,se ha realizado recientemente un programa piloto de valoracio´n geria´ trica en el paciente mayorde75an˜os ingresado enla UnidaddeObservacio´n (UO) delServiciodeUrgencias. Nuestroprogramaconsistio´ en unavalora- cio´n geria´ trica integraladaptadaaUrgencias4 de todopaciente mayorde75an˜os ubicadoendichaunidadasistencialde8–15hy fuellevadoacabopor2me´dicosadjuntosconformacio´n especializadaenGeriatrı´a delServiciodeUrgenciasy2residentes del ServiciodeGeriatrı´a. Lacoberturadelprogramaeradelunesa viernes, ysuduracio´n fuedeaproximadamente2meses. Se incluyo´ un totalde148pacientesconunaedadmediade 87,76 an˜os (desviacio´n esta´ndar de5,61),siendoel57,4%mujeres. </a:t>
            </a:r>
          </a:p>
          <a:p>
            <a:pPr>
              <a:spcBef>
                <a:spcPct val="0"/>
              </a:spcBef>
            </a:pPr>
            <a:endParaRPr lang="es-ES">
              <a:latin typeface="Calibri" charset="0"/>
            </a:endParaRPr>
          </a:p>
        </p:txBody>
      </p:sp>
      <p:sp>
        <p:nvSpPr>
          <p:cNvPr id="126979"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0DAE35B-241C-304C-A245-CF8C19A8E098}" type="slidenum">
              <a:rPr lang="es-ES" sz="1200"/>
              <a:pPr eaLnBrk="1" hangingPunct="1"/>
              <a:t>37</a:t>
            </a:fld>
            <a:endParaRPr lang="es-E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9026"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The selected studies demonstrated that screening of high-risk patients is more efficient than age-based screening, and that CGA performed in ED, followed by appropriate interventions, improves outcomes.</a:t>
            </a:r>
            <a:endParaRPr lang="es-ES">
              <a:latin typeface="Calibri" charset="0"/>
            </a:endParaRPr>
          </a:p>
          <a:p>
            <a:pPr>
              <a:spcBef>
                <a:spcPct val="0"/>
              </a:spcBef>
            </a:pPr>
            <a:endParaRPr lang="es-ES">
              <a:latin typeface="Calibri" charset="0"/>
            </a:endParaRPr>
          </a:p>
        </p:txBody>
      </p:sp>
      <p:sp>
        <p:nvSpPr>
          <p:cNvPr id="12902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326D58A-5677-C943-9BFA-83C0965B357C}" type="slidenum">
              <a:rPr lang="es-ES" sz="1200"/>
              <a:pPr eaLnBrk="1" hangingPunct="1"/>
              <a:t>38</a:t>
            </a:fld>
            <a:endParaRPr lang="es-E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800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b="1">
                <a:latin typeface="Calibri" charset="0"/>
              </a:rPr>
              <a:t>Abstract</a:t>
            </a:r>
            <a:endParaRPr lang="es-ES">
              <a:latin typeface="Calibri" charset="0"/>
            </a:endParaRPr>
          </a:p>
          <a:p>
            <a:pPr>
              <a:spcBef>
                <a:spcPct val="0"/>
              </a:spcBef>
            </a:pPr>
            <a:r>
              <a:rPr lang="es-ES" b="1">
                <a:latin typeface="Calibri" charset="0"/>
              </a:rPr>
              <a:t>AIM:</a:t>
            </a:r>
          </a:p>
          <a:p>
            <a:pPr>
              <a:spcBef>
                <a:spcPct val="0"/>
              </a:spcBef>
            </a:pPr>
            <a:r>
              <a:rPr lang="es-ES">
                <a:latin typeface="Calibri" charset="0"/>
              </a:rPr>
              <a:t>To determine the efficacy of geriatric assessment and intervention in an emergency department observation unit (EDOU).</a:t>
            </a:r>
          </a:p>
          <a:p>
            <a:pPr>
              <a:spcBef>
                <a:spcPct val="0"/>
              </a:spcBef>
            </a:pPr>
            <a:r>
              <a:rPr lang="es-ES" b="1">
                <a:latin typeface="Calibri" charset="0"/>
              </a:rPr>
              <a:t>METHODS:</a:t>
            </a:r>
          </a:p>
          <a:p>
            <a:pPr>
              <a:spcBef>
                <a:spcPct val="0"/>
              </a:spcBef>
            </a:pPr>
            <a:r>
              <a:rPr lang="es-ES">
                <a:latin typeface="Calibri" charset="0"/>
              </a:rPr>
              <a:t>This was a single-centre, before/after prospective study. The control group received the usual EDOU care. Intervention group received geriatric assessment and intervention before discharge. Patients were followed up at 3, 6, 9 and 12 months. End-points included falls and functional scores obtained via telephone, and unscheduled ED re-attendance and hospitalisation obtained through electronic records.</a:t>
            </a:r>
          </a:p>
          <a:p>
            <a:pPr>
              <a:spcBef>
                <a:spcPct val="0"/>
              </a:spcBef>
            </a:pPr>
            <a:r>
              <a:rPr lang="es-ES" b="1">
                <a:latin typeface="Calibri" charset="0"/>
              </a:rPr>
              <a:t>RESULTS:</a:t>
            </a:r>
          </a:p>
          <a:p>
            <a:pPr>
              <a:spcBef>
                <a:spcPct val="0"/>
              </a:spcBef>
            </a:pPr>
            <a:r>
              <a:rPr lang="es-ES">
                <a:latin typeface="Calibri" charset="0"/>
              </a:rPr>
              <a:t>The study population included 172 control and 315 intervention group patients. A total of 71.7% of patients in the intervention group had hidden needs that required intervention. The intervention group had significantly less ED re-attendance (adjusted incidence rate ratio (IRR) 0.59, 95% confidence interval (CI) 0.48-0.71) and hospitalisation rates (adjusted IRR 0.64, 95% CI 0.51-0.79) at 12 months.</a:t>
            </a:r>
          </a:p>
          <a:p>
            <a:pPr>
              <a:spcBef>
                <a:spcPct val="0"/>
              </a:spcBef>
            </a:pPr>
            <a:r>
              <a:rPr lang="es-ES" b="1">
                <a:latin typeface="Calibri" charset="0"/>
              </a:rPr>
              <a:t>CONCLUSION:</a:t>
            </a:r>
          </a:p>
          <a:p>
            <a:pPr>
              <a:spcBef>
                <a:spcPct val="0"/>
              </a:spcBef>
            </a:pPr>
            <a:r>
              <a:rPr lang="es-ES">
                <a:latin typeface="Calibri" charset="0"/>
              </a:rPr>
              <a:t>Older patients admitted to an EDOU are an at-risk group and benefit from geriatric assessment before discharge.</a:t>
            </a:r>
          </a:p>
        </p:txBody>
      </p:sp>
      <p:sp>
        <p:nvSpPr>
          <p:cNvPr id="12800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0EC0D6-845A-0A46-978A-C7BE54187DD9}" type="slidenum">
              <a:rPr lang="es-ES" sz="1200"/>
              <a:pPr eaLnBrk="1" hangingPunct="1"/>
              <a:t>39</a:t>
            </a:fld>
            <a:endParaRPr lang="es-E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0594"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b="1">
                <a:latin typeface="Calibri" charset="0"/>
              </a:rPr>
              <a:t>OBJECTIVES:</a:t>
            </a:r>
          </a:p>
          <a:p>
            <a:pPr>
              <a:spcBef>
                <a:spcPct val="0"/>
              </a:spcBef>
            </a:pPr>
            <a:r>
              <a:rPr lang="es-ES">
                <a:latin typeface="Calibri" charset="0"/>
              </a:rPr>
              <a:t>To characterize emergency department (ED) use by nursing home residents in the United States.</a:t>
            </a:r>
          </a:p>
          <a:p>
            <a:pPr>
              <a:spcBef>
                <a:spcPct val="0"/>
              </a:spcBef>
            </a:pPr>
            <a:endParaRPr lang="es-ES" b="1">
              <a:latin typeface="Calibri" charset="0"/>
            </a:endParaRPr>
          </a:p>
          <a:p>
            <a:pPr>
              <a:spcBef>
                <a:spcPct val="0"/>
              </a:spcBef>
            </a:pPr>
            <a:r>
              <a:rPr lang="es-ES" b="1">
                <a:latin typeface="Calibri" charset="0"/>
              </a:rPr>
              <a:t>DESIGN:</a:t>
            </a:r>
          </a:p>
          <a:p>
            <a:pPr>
              <a:spcBef>
                <a:spcPct val="0"/>
              </a:spcBef>
            </a:pPr>
            <a:r>
              <a:rPr lang="es-ES">
                <a:latin typeface="Calibri" charset="0"/>
              </a:rPr>
              <a:t>Analysis of the National Hospital Ambulatory Medical Care Survey.</a:t>
            </a:r>
          </a:p>
          <a:p>
            <a:pPr>
              <a:spcBef>
                <a:spcPct val="0"/>
              </a:spcBef>
            </a:pPr>
            <a:endParaRPr lang="es-ES" b="1">
              <a:latin typeface="Calibri" charset="0"/>
            </a:endParaRPr>
          </a:p>
          <a:p>
            <a:pPr>
              <a:spcBef>
                <a:spcPct val="0"/>
              </a:spcBef>
            </a:pPr>
            <a:r>
              <a:rPr lang="es-ES" b="1">
                <a:latin typeface="Calibri" charset="0"/>
              </a:rPr>
              <a:t>SETTING:</a:t>
            </a:r>
          </a:p>
          <a:p>
            <a:pPr>
              <a:spcBef>
                <a:spcPct val="0"/>
              </a:spcBef>
            </a:pPr>
            <a:r>
              <a:rPr lang="en-US">
                <a:latin typeface="Calibri" charset="0"/>
              </a:rPr>
              <a:t>U.S. EDs from 2005 to 2008.</a:t>
            </a:r>
          </a:p>
          <a:p>
            <a:pPr>
              <a:spcBef>
                <a:spcPct val="0"/>
              </a:spcBef>
            </a:pPr>
            <a:endParaRPr lang="en-US" b="1">
              <a:latin typeface="Calibri" charset="0"/>
            </a:endParaRPr>
          </a:p>
          <a:p>
            <a:pPr>
              <a:spcBef>
                <a:spcPct val="0"/>
              </a:spcBef>
            </a:pPr>
            <a:r>
              <a:rPr lang="en-US" b="1">
                <a:latin typeface="Calibri" charset="0"/>
              </a:rPr>
              <a:t>PARTICIPANTS:</a:t>
            </a:r>
          </a:p>
          <a:p>
            <a:pPr>
              <a:spcBef>
                <a:spcPct val="0"/>
              </a:spcBef>
            </a:pPr>
            <a:r>
              <a:rPr lang="en-US">
                <a:latin typeface="Calibri" charset="0"/>
              </a:rPr>
              <a:t>Individuals visiting U.S. EDs stratified according to nursing home residency.</a:t>
            </a:r>
          </a:p>
          <a:p>
            <a:pPr>
              <a:spcBef>
                <a:spcPct val="0"/>
              </a:spcBef>
            </a:pPr>
            <a:endParaRPr lang="en-US" b="1">
              <a:latin typeface="Calibri" charset="0"/>
            </a:endParaRPr>
          </a:p>
          <a:p>
            <a:pPr>
              <a:spcBef>
                <a:spcPct val="0"/>
              </a:spcBef>
            </a:pPr>
            <a:r>
              <a:rPr lang="en-US" b="1">
                <a:latin typeface="Calibri" charset="0"/>
              </a:rPr>
              <a:t>MEASUREMENTS:</a:t>
            </a:r>
          </a:p>
          <a:p>
            <a:pPr>
              <a:spcBef>
                <a:spcPct val="0"/>
              </a:spcBef>
            </a:pPr>
            <a:r>
              <a:rPr lang="en-US">
                <a:latin typeface="Calibri" charset="0"/>
              </a:rPr>
              <a:t>All ED visits by nursing home residents were identified. The demographic and clinical characteristics and ED resource utilization, length of stay, and outcomes of nursing home residents and nonresidents were compared.</a:t>
            </a:r>
          </a:p>
          <a:p>
            <a:pPr>
              <a:spcBef>
                <a:spcPct val="0"/>
              </a:spcBef>
            </a:pPr>
            <a:endParaRPr lang="en-US" b="1">
              <a:latin typeface="Calibri" charset="0"/>
            </a:endParaRPr>
          </a:p>
          <a:p>
            <a:pPr>
              <a:spcBef>
                <a:spcPct val="0"/>
              </a:spcBef>
            </a:pPr>
            <a:r>
              <a:rPr lang="en-US" b="1">
                <a:latin typeface="Calibri" charset="0"/>
              </a:rPr>
              <a:t>RESULTS:</a:t>
            </a:r>
          </a:p>
          <a:p>
            <a:pPr>
              <a:spcBef>
                <a:spcPct val="0"/>
              </a:spcBef>
            </a:pPr>
            <a:r>
              <a:rPr lang="en-US">
                <a:latin typeface="Calibri" charset="0"/>
              </a:rPr>
              <a:t>During 2005 to 2008, nursing home residents accounted for 9,104,735 of 475,077,828 U.S. ED visits (1.9%; 95% confidence interval (CI) = 1.8-2.1%). The annualized number of ED visits by nursing home residents was 2,276,184. Most nursing home residents were older (mean age 76.7, 95% CI = 75.8-77.5), female (63.3%), and non-Hispanic white (74.8%). Nursing home residents were more likely to have been discharged from the hospital in the prior 7 days (adjusted odds ratio (aOR = 1.4, 95% CI = 1.1-1.9), to present with fever (aOR = 1.9, 95% CI = 1.5-2.4) or hypotension (systolic blood pressure ≤90 mmHg, aOR = 1.8, 95% CI = 1.5-2.2), and to receive diagnostic tests (OR = 1.9, 95% CI = 1.6-2.2), imaging (OR = 1.5, 95% CI = 1.3-1.7), or procedures (OR = 1.6, 95% CI = 1.4-1.7) in the ED. Almost half of nursing home residents visiting the ED were admitted to the hospital. Nursing home residents were more likely to be admitted to the hospital (aOR = 1.8, 95% CI = 1.6-2.0) and to die (aOR = 2.3, 95% CI = 1.6-3.3).</a:t>
            </a:r>
          </a:p>
          <a:p>
            <a:pPr>
              <a:spcBef>
                <a:spcPct val="0"/>
              </a:spcBef>
            </a:pPr>
            <a:endParaRPr lang="en-US" b="1">
              <a:latin typeface="Calibri" charset="0"/>
            </a:endParaRPr>
          </a:p>
          <a:p>
            <a:pPr>
              <a:spcBef>
                <a:spcPct val="0"/>
              </a:spcBef>
            </a:pPr>
            <a:r>
              <a:rPr lang="en-US" b="1">
                <a:latin typeface="Calibri" charset="0"/>
              </a:rPr>
              <a:t>CONCLUSION:</a:t>
            </a:r>
          </a:p>
          <a:p>
            <a:pPr>
              <a:spcBef>
                <a:spcPct val="0"/>
              </a:spcBef>
            </a:pPr>
            <a:r>
              <a:rPr lang="en-US">
                <a:latin typeface="Calibri" charset="0"/>
              </a:rPr>
              <a:t>Nursing home residents account for more than 2.2 million ED visits annually in the United States. Nursing home residents have greater medical acuity and complexity. These observations highlight the national challenges of organizing and delivering ED care to nursing home residents in the United States.</a:t>
            </a:r>
            <a:endParaRPr lang="es-ES">
              <a:latin typeface="Calibri" charset="0"/>
            </a:endParaRPr>
          </a:p>
        </p:txBody>
      </p:sp>
      <p:sp>
        <p:nvSpPr>
          <p:cNvPr id="110595"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A88324-DDD5-8D45-9F97-B0CE91E81FFA}" type="slidenum">
              <a:rPr lang="es-ES" sz="1200"/>
              <a:pPr eaLnBrk="1" hangingPunct="1"/>
              <a:t>47</a:t>
            </a:fld>
            <a:endParaRPr lang="es-E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1618"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atin typeface="Calibri" charset="0"/>
              </a:rPr>
              <a:t>Objectives: The authors hypothesized that a new strategy, termed the independent-capacity protocol (ICP), which was defined as primary stabilization at the emergency department (ED) and utilization of community resources via transfer to local hospitals, would reduce ED overcrowding without requiring additional hospital resources.</a:t>
            </a:r>
          </a:p>
          <a:p>
            <a:pPr>
              <a:spcBef>
                <a:spcPct val="0"/>
              </a:spcBef>
            </a:pPr>
            <a:endParaRPr lang="es-ES">
              <a:latin typeface="Calibri" charset="0"/>
            </a:endParaRPr>
          </a:p>
          <a:p>
            <a:pPr>
              <a:spcBef>
                <a:spcPct val="0"/>
              </a:spcBef>
            </a:pPr>
            <a:r>
              <a:rPr lang="es-ES">
                <a:latin typeface="Calibri" charset="0"/>
              </a:rPr>
              <a:t>Methods: This is a before-and-after trial that included all patients who visited an urban, tertiary care ED in Korea from July 2006 to June 2008. To improve ED throughput, introduction of the ICP gave emergency physicians (EPs) more responsibility and authority over patient disposition, even when the patients belonged to another specific clinical department. The ICP utilizes the ED as a temporary, nonspecific place that cares for any patient for a limited time period. Within 48 hours, EPs, associated specialists, and transfer coordinators perform secondary assessment and determine patient disposition. If the hospital is full and cannot admit these patients after 48 hours, the EP and transfer coordinators move the patients to other appropriate community facilities. We collected clinical data such as sex, age, diagnosis, and treatment. The main outcomes included ED length of stay (LOS), the numbers of admissions</a:t>
            </a:r>
          </a:p>
          <a:p>
            <a:pPr>
              <a:spcBef>
                <a:spcPct val="0"/>
              </a:spcBef>
            </a:pPr>
            <a:r>
              <a:rPr lang="es-ES">
                <a:latin typeface="Calibri" charset="0"/>
              </a:rPr>
              <a:t>to inpatient wards, and the mortality rate.</a:t>
            </a:r>
          </a:p>
          <a:p>
            <a:pPr>
              <a:spcBef>
                <a:spcPct val="0"/>
              </a:spcBef>
            </a:pPr>
            <a:endParaRPr lang="es-ES">
              <a:latin typeface="Calibri" charset="0"/>
            </a:endParaRPr>
          </a:p>
          <a:p>
            <a:pPr>
              <a:spcBef>
                <a:spcPct val="0"/>
              </a:spcBef>
            </a:pPr>
            <a:r>
              <a:rPr lang="es-ES">
                <a:latin typeface="Calibri" charset="0"/>
              </a:rPr>
              <a:t>Results: A total of 87,309 patients were included. The median number of daily patients was 114 (interquartile range [IQR] = 104 to 124) in the control phase and 124 (IQR = 112 to 135) in the ICP phase. The mean ED LOS decreased from 15.1 hours (95% confidence interval [CI] = 14.8 to 15.3) to 13.4 hours (95%CI = 13.2 to 13.6; p &lt; 0.001). The mean LOS in the emergency ward decreased from 4.5 days (95% </a:t>
            </a:r>
            <a:r>
              <a:rPr lang="en-US">
                <a:latin typeface="Calibri" charset="0"/>
              </a:rPr>
              <a:t>CI = 4.4 to 4.6 days) to 3.1 days (95% CI = 3.0 to 3.2 days; p &lt; 0.001). The percentage of transfers fromthe ED to other hospitals decreased from 3.5% to 2.5% (p &lt; 0.001). However, transfers from the emergency ward to other hospitals increased from 2.9% to 8.2% (p &lt; 0.001). Admissions to inpatient wards</a:t>
            </a:r>
          </a:p>
          <a:p>
            <a:pPr>
              <a:spcBef>
                <a:spcPct val="0"/>
              </a:spcBef>
            </a:pPr>
            <a:r>
              <a:rPr lang="en-US">
                <a:latin typeface="Calibri" charset="0"/>
              </a:rPr>
              <a:t>from the ED were significantly reduced, and admission from the emergency ward did not change. The ED mortality and hospital mortality rates did not change (p = 0.15 and p = 0.10, respectively).</a:t>
            </a:r>
          </a:p>
          <a:p>
            <a:pPr>
              <a:spcBef>
                <a:spcPct val="0"/>
              </a:spcBef>
            </a:pPr>
            <a:endParaRPr lang="en-US">
              <a:latin typeface="Calibri" charset="0"/>
            </a:endParaRPr>
          </a:p>
          <a:p>
            <a:pPr>
              <a:spcBef>
                <a:spcPct val="0"/>
              </a:spcBef>
            </a:pPr>
            <a:r>
              <a:rPr lang="en-US">
                <a:latin typeface="Calibri" charset="0"/>
              </a:rPr>
              <a:t>Conclusions: After introduction of the ICP, ED LOS decreased without an increase in hospital capacity.</a:t>
            </a:r>
            <a:endParaRPr lang="es-ES">
              <a:latin typeface="Calibri" charset="0"/>
            </a:endParaRPr>
          </a:p>
        </p:txBody>
      </p:sp>
      <p:sp>
        <p:nvSpPr>
          <p:cNvPr id="111619"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921108-7F2A-DF4B-989A-D392242CB035}" type="slidenum">
              <a:rPr lang="es-ES" sz="1200"/>
              <a:pPr eaLnBrk="1" hangingPunct="1"/>
              <a:t>48</a:t>
            </a:fld>
            <a:endParaRPr lang="es-E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4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atin typeface="Calibri" charset="0"/>
              </a:rPr>
              <a:t>Results: A total of 87,309 patients were included. The median number of daily patients was 114 (interquartile range [IQR] = 104 to 124) in the control phase and 124 (IQR = 112 to 135) in the ICP phase. The mean ED LOS decreased from 15.1 hours (95% confidence interval [CI] = 14.8 to 15.3) to 13.4 hours (95%CI = 13.2 to 13.6; p &lt; 0.001). The mean LOS in the emergency ward decreased from 4.5 days (95% </a:t>
            </a:r>
            <a:r>
              <a:rPr lang="en-US">
                <a:latin typeface="Calibri" charset="0"/>
              </a:rPr>
              <a:t>CI = 4.4 to 4.6 days) to 3.1 days (95% CI = 3.0 to 3.2 days; p &lt; 0.001). The percentage of transfers fromthe ED to other hospitals decreased from 3.5% to 2.5% (p &lt; 0.001). However, transfers from the emergency ward to other hospitals increased from 2.9% to 8.2% (p &lt; 0.001). Admissions to inpatient wards</a:t>
            </a:r>
          </a:p>
          <a:p>
            <a:pPr>
              <a:spcBef>
                <a:spcPct val="0"/>
              </a:spcBef>
            </a:pPr>
            <a:r>
              <a:rPr lang="en-US">
                <a:latin typeface="Calibri" charset="0"/>
              </a:rPr>
              <a:t>from the ED were significantly reduced, and admission from the emergency ward did not change. The ED mortality and hospital mortality rates did not change (p = 0.15 and p = 0.10, respectively).</a:t>
            </a:r>
          </a:p>
          <a:p>
            <a:pPr>
              <a:spcBef>
                <a:spcPct val="0"/>
              </a:spcBef>
            </a:pPr>
            <a:endParaRPr lang="en-US">
              <a:latin typeface="Calibri" charset="0"/>
            </a:endParaRPr>
          </a:p>
          <a:p>
            <a:pPr>
              <a:spcBef>
                <a:spcPct val="0"/>
              </a:spcBef>
            </a:pPr>
            <a:r>
              <a:rPr lang="en-US">
                <a:latin typeface="Calibri" charset="0"/>
              </a:rPr>
              <a:t>Conclusions: After introduction of the ICP, ED LOS decreased without an increase in hospital capacity.</a:t>
            </a:r>
            <a:endParaRPr lang="es-ES">
              <a:latin typeface="Calibri" charset="0"/>
            </a:endParaRPr>
          </a:p>
          <a:p>
            <a:pPr>
              <a:spcBef>
                <a:spcPct val="0"/>
              </a:spcBef>
            </a:pPr>
            <a:endParaRPr lang="es-ES">
              <a:latin typeface="Calibri" charset="0"/>
            </a:endParaRPr>
          </a:p>
        </p:txBody>
      </p:sp>
      <p:sp>
        <p:nvSpPr>
          <p:cNvPr id="11264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7EA6F48-5C5A-5F42-AD14-36B537ACD043}" type="slidenum">
              <a:rPr lang="es-ES" sz="1200"/>
              <a:pPr eaLnBrk="1" hangingPunct="1"/>
              <a:t>49</a:t>
            </a:fld>
            <a:endParaRPr lang="es-E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0050"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atin typeface="Calibri" charset="0"/>
              </a:rPr>
              <a:t>Background: the ageing demographic means that increasing numbers of older people will be attending emergency departmentsv(EDs). Little previous research has focused on the needs of older people in ED and there have been no evaluations of comprehensive geriatric assessment (CGA) embedded within the ED setting.</a:t>
            </a:r>
          </a:p>
          <a:p>
            <a:pPr>
              <a:spcBef>
                <a:spcPct val="0"/>
              </a:spcBef>
            </a:pPr>
            <a:endParaRPr lang="es-ES">
              <a:latin typeface="Calibri" charset="0"/>
            </a:endParaRPr>
          </a:p>
          <a:p>
            <a:pPr>
              <a:spcBef>
                <a:spcPct val="0"/>
              </a:spcBef>
            </a:pPr>
            <a:r>
              <a:rPr lang="es-ES">
                <a:latin typeface="Calibri" charset="0"/>
              </a:rPr>
              <a:t>Methods: a pre-post cohort study of the impact of embedding CGA within a large ED in the East Midlands, UK. The primary outcome was admission avoidance from the ED, with readmissions, length of stay and bed-day use as secondary outcomes.</a:t>
            </a:r>
          </a:p>
          <a:p>
            <a:pPr>
              <a:spcBef>
                <a:spcPct val="0"/>
              </a:spcBef>
            </a:pPr>
            <a:endParaRPr lang="es-ES">
              <a:latin typeface="Calibri" charset="0"/>
            </a:endParaRPr>
          </a:p>
          <a:p>
            <a:pPr>
              <a:spcBef>
                <a:spcPct val="0"/>
              </a:spcBef>
            </a:pPr>
            <a:r>
              <a:rPr lang="es-ES">
                <a:latin typeface="Calibri" charset="0"/>
              </a:rPr>
              <a:t>Results: attendances to ED increased in older people over the study period, whereas the ED conversion rate fell from 69.6 to 61.2% in people aged 85+, and readmission rates in this group fell from 26.0% at 90 days to 19.9%. In-patient bed-day use increased slightly, as did the mean length of stay.</a:t>
            </a:r>
          </a:p>
          <a:p>
            <a:pPr>
              <a:spcBef>
                <a:spcPct val="0"/>
              </a:spcBef>
            </a:pPr>
            <a:endParaRPr lang="es-ES">
              <a:latin typeface="Calibri" charset="0"/>
            </a:endParaRPr>
          </a:p>
          <a:p>
            <a:pPr>
              <a:spcBef>
                <a:spcPct val="0"/>
              </a:spcBef>
            </a:pPr>
            <a:r>
              <a:rPr lang="es-ES">
                <a:latin typeface="Calibri" charset="0"/>
              </a:rPr>
              <a:t>Discussion: it is possible to embed CGAwithin EDs, which is associated with improvements in operational outcomes.</a:t>
            </a:r>
          </a:p>
        </p:txBody>
      </p:sp>
      <p:sp>
        <p:nvSpPr>
          <p:cNvPr id="130051"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F49528-89CB-F740-98A5-856CC5045A60}" type="slidenum">
              <a:rPr lang="es-ES" sz="1200"/>
              <a:pPr eaLnBrk="1" hangingPunct="1"/>
              <a:t>50</a:t>
            </a:fld>
            <a:endParaRPr lang="es-E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1074"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atin typeface="Calibri" charset="0"/>
              </a:rPr>
              <a:t>Objective</a:t>
            </a:r>
          </a:p>
          <a:p>
            <a:pPr>
              <a:spcBef>
                <a:spcPct val="0"/>
              </a:spcBef>
            </a:pPr>
            <a:r>
              <a:rPr lang="es-ES">
                <a:latin typeface="Calibri" charset="0"/>
              </a:rPr>
              <a:t>Senior (geriatric) emergency departments (EDs) are an emerging phenomenon across the United States, designed to provide greater comfort for elders, screening for common morbidities, and selective contact with social workers. We hypothesize that the senior ED will reduce recidivism, rate of admission, and hospital length of stay.</a:t>
            </a:r>
          </a:p>
          <a:p>
            <a:pPr>
              <a:spcBef>
                <a:spcPct val="0"/>
              </a:spcBef>
            </a:pPr>
            <a:endParaRPr lang="es-ES">
              <a:latin typeface="Calibri" charset="0"/>
            </a:endParaRPr>
          </a:p>
          <a:p>
            <a:pPr>
              <a:spcBef>
                <a:spcPct val="0"/>
              </a:spcBef>
            </a:pPr>
            <a:r>
              <a:rPr lang="es-ES">
                <a:latin typeface="Calibri" charset="0"/>
              </a:rPr>
              <a:t>Methods</a:t>
            </a:r>
          </a:p>
          <a:p>
            <a:pPr>
              <a:spcBef>
                <a:spcPct val="0"/>
              </a:spcBef>
            </a:pPr>
            <a:r>
              <a:rPr lang="es-ES">
                <a:latin typeface="Calibri" charset="0"/>
              </a:rPr>
              <a:t>This was a pre/postintervention observational study of seniors (≥65 years) before and after opening of a new senior ED in a large community hospital. Older nonseniors treated during the same periods were included to detect temporal trend bias. Outcomes included admission to the hospital, hospital length of stay, and ED return visits. Cox proportional hazards models, controlling for patient age, sex, triage level, insurance type, admission on the index visit, and hospital length of stay, were used to test association with time to return within 30 and 180 days. Multivariable regression modeling was used to determine whether the intervention was associated with admission on the index visit, and hospital length of stay.</a:t>
            </a:r>
          </a:p>
          <a:p>
            <a:pPr>
              <a:spcBef>
                <a:spcPct val="0"/>
              </a:spcBef>
            </a:pPr>
            <a:endParaRPr lang="es-ES">
              <a:latin typeface="Calibri" charset="0"/>
            </a:endParaRPr>
          </a:p>
          <a:p>
            <a:pPr>
              <a:spcBef>
                <a:spcPct val="0"/>
              </a:spcBef>
            </a:pPr>
            <a:r>
              <a:rPr lang="es-ES">
                <a:latin typeface="Calibri" charset="0"/>
              </a:rPr>
              <a:t>Results</a:t>
            </a:r>
          </a:p>
          <a:p>
            <a:pPr>
              <a:spcBef>
                <a:spcPct val="0"/>
              </a:spcBef>
            </a:pPr>
            <a:r>
              <a:rPr lang="es-ES">
                <a:latin typeface="Calibri" charset="0"/>
              </a:rPr>
              <a:t>There was no significant difference in time to return within 30 days (HR=1.09; 95% confidence interval [CI] 0.95 to 1.23), 180 days (HR=0.99; 95% CI 0.91 to 1.08), or average hospital length of stay. Risk of being admitted on the index visit was lower for seniors treated in the senior ED compared with the regular ED (Relative Risk=0.93; 95% CI 0.89 to 0.98).</a:t>
            </a:r>
          </a:p>
          <a:p>
            <a:pPr>
              <a:spcBef>
                <a:spcPct val="0"/>
              </a:spcBef>
            </a:pPr>
            <a:endParaRPr lang="es-ES">
              <a:latin typeface="Calibri" charset="0"/>
            </a:endParaRPr>
          </a:p>
          <a:p>
            <a:pPr>
              <a:spcBef>
                <a:spcPct val="0"/>
              </a:spcBef>
            </a:pPr>
            <a:r>
              <a:rPr lang="es-ES">
                <a:latin typeface="Calibri" charset="0"/>
              </a:rPr>
              <a:t>Conclusion</a:t>
            </a:r>
          </a:p>
          <a:p>
            <a:pPr>
              <a:spcBef>
                <a:spcPct val="0"/>
              </a:spcBef>
            </a:pPr>
            <a:r>
              <a:rPr lang="es-ES">
                <a:latin typeface="Calibri" charset="0"/>
              </a:rPr>
              <a:t>A new senior ED was not associated with reduced ED recidivism or hospital length of stay, but was associated with decreased rate of admission.</a:t>
            </a:r>
          </a:p>
        </p:txBody>
      </p:sp>
      <p:sp>
        <p:nvSpPr>
          <p:cNvPr id="131075"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D1BCD6-547A-B343-9AA0-381D0D41089E}" type="slidenum">
              <a:rPr lang="es-ES" sz="1200"/>
              <a:pPr eaLnBrk="1" hangingPunct="1"/>
              <a:t>51</a:t>
            </a:fld>
            <a:endParaRPr lang="es-E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E7987B86-D67E-9D43-8025-D9BA8E471E12}" type="datetimeFigureOut">
              <a:rPr lang="es-ES"/>
              <a:pPr>
                <a:defRPr/>
              </a:pPr>
              <a:t>23/04/15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79DF8C1-D08B-404B-A587-8DA316942A53}" type="slidenum">
              <a:rPr lang="es-ES"/>
              <a:pPr>
                <a:defRPr/>
              </a:pPr>
              <a:t>‹Nr.›</a:t>
            </a:fld>
            <a:endParaRPr lang="es-ES"/>
          </a:p>
        </p:txBody>
      </p:sp>
    </p:spTree>
    <p:extLst>
      <p:ext uri="{BB962C8B-B14F-4D97-AF65-F5344CB8AC3E}">
        <p14:creationId xmlns:p14="http://schemas.microsoft.com/office/powerpoint/2010/main" val="2511486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6B467B57-936C-904B-8196-816E0200FC34}" type="datetimeFigureOut">
              <a:rPr lang="es-ES"/>
              <a:pPr>
                <a:defRPr/>
              </a:pPr>
              <a:t>23/04/15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19378B4-8FB3-6E4D-B501-EC86145E1BAD}" type="slidenum">
              <a:rPr lang="es-ES"/>
              <a:pPr>
                <a:defRPr/>
              </a:pPr>
              <a:t>‹Nr.›</a:t>
            </a:fld>
            <a:endParaRPr lang="es-ES"/>
          </a:p>
        </p:txBody>
      </p:sp>
    </p:spTree>
    <p:extLst>
      <p:ext uri="{BB962C8B-B14F-4D97-AF65-F5344CB8AC3E}">
        <p14:creationId xmlns:p14="http://schemas.microsoft.com/office/powerpoint/2010/main" val="776541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09E422E-2883-F047-A698-700FC54899C9}" type="datetimeFigureOut">
              <a:rPr lang="es-ES"/>
              <a:pPr>
                <a:defRPr/>
              </a:pPr>
              <a:t>23/04/15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89DBF3A-CC68-0F4A-8900-04CE55329370}" type="slidenum">
              <a:rPr lang="es-ES"/>
              <a:pPr>
                <a:defRPr/>
              </a:pPr>
              <a:t>‹Nr.›</a:t>
            </a:fld>
            <a:endParaRPr lang="es-ES"/>
          </a:p>
        </p:txBody>
      </p:sp>
    </p:spTree>
    <p:extLst>
      <p:ext uri="{BB962C8B-B14F-4D97-AF65-F5344CB8AC3E}">
        <p14:creationId xmlns:p14="http://schemas.microsoft.com/office/powerpoint/2010/main" val="1099620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Marcador de contenido 1"/>
          <p:cNvSpPr>
            <a:spLocks noGrp="1"/>
          </p:cNvSpPr>
          <p:nvPr>
            <p:ph/>
          </p:nvPr>
        </p:nvSpPr>
        <p:spPr>
          <a:xfrm>
            <a:off x="457200" y="274638"/>
            <a:ext cx="8229600" cy="5851525"/>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3" name="3 Marcador de fecha"/>
          <p:cNvSpPr>
            <a:spLocks noGrp="1"/>
          </p:cNvSpPr>
          <p:nvPr>
            <p:ph type="dt" sz="half" idx="10"/>
          </p:nvPr>
        </p:nvSpPr>
        <p:spPr/>
        <p:txBody>
          <a:bodyPr/>
          <a:lstStyle>
            <a:lvl1pPr>
              <a:defRPr/>
            </a:lvl1pPr>
          </a:lstStyle>
          <a:p>
            <a:pPr>
              <a:defRPr/>
            </a:pPr>
            <a:fld id="{6FE3962A-F7CB-DA45-B073-3584940E896E}" type="datetimeFigureOut">
              <a:rPr lang="es-ES"/>
              <a:pPr>
                <a:defRPr/>
              </a:pPr>
              <a:t>23/04/15</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A8BAC0AB-80D8-9B46-91DA-673FACF5418A}" type="slidenum">
              <a:rPr lang="es-ES"/>
              <a:pPr>
                <a:defRPr/>
              </a:pPr>
              <a:t>‹Nr.›</a:t>
            </a:fld>
            <a:endParaRPr lang="es-ES"/>
          </a:p>
        </p:txBody>
      </p:sp>
    </p:spTree>
    <p:extLst>
      <p:ext uri="{BB962C8B-B14F-4D97-AF65-F5344CB8AC3E}">
        <p14:creationId xmlns:p14="http://schemas.microsoft.com/office/powerpoint/2010/main" val="363989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2818E707-A75B-C441-9A25-FAC5B3162478}" type="datetimeFigureOut">
              <a:rPr lang="es-ES"/>
              <a:pPr>
                <a:defRPr/>
              </a:pPr>
              <a:t>23/04/15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CA31C52-7080-DB47-ACE6-084A92D6C01B}" type="slidenum">
              <a:rPr lang="es-ES"/>
              <a:pPr>
                <a:defRPr/>
              </a:pPr>
              <a:t>‹Nr.›</a:t>
            </a:fld>
            <a:endParaRPr lang="es-ES"/>
          </a:p>
        </p:txBody>
      </p:sp>
    </p:spTree>
    <p:extLst>
      <p:ext uri="{BB962C8B-B14F-4D97-AF65-F5344CB8AC3E}">
        <p14:creationId xmlns:p14="http://schemas.microsoft.com/office/powerpoint/2010/main" val="303232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4F087062-4053-EB47-9920-AE9B1955DE63}" type="datetimeFigureOut">
              <a:rPr lang="es-ES"/>
              <a:pPr>
                <a:defRPr/>
              </a:pPr>
              <a:t>23/04/15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F9D8E87-7C40-8249-A5B8-E1834F99CC46}" type="slidenum">
              <a:rPr lang="es-ES"/>
              <a:pPr>
                <a:defRPr/>
              </a:pPr>
              <a:t>‹Nr.›</a:t>
            </a:fld>
            <a:endParaRPr lang="es-ES"/>
          </a:p>
        </p:txBody>
      </p:sp>
    </p:spTree>
    <p:extLst>
      <p:ext uri="{BB962C8B-B14F-4D97-AF65-F5344CB8AC3E}">
        <p14:creationId xmlns:p14="http://schemas.microsoft.com/office/powerpoint/2010/main" val="3967754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9425323F-7327-BF44-B4FC-2BB52B38A5EB}" type="datetimeFigureOut">
              <a:rPr lang="es-ES"/>
              <a:pPr>
                <a:defRPr/>
              </a:pPr>
              <a:t>23/04/15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A1DAC328-9E14-8C4A-AB41-501324A1AB97}" type="slidenum">
              <a:rPr lang="es-ES"/>
              <a:pPr>
                <a:defRPr/>
              </a:pPr>
              <a:t>‹Nr.›</a:t>
            </a:fld>
            <a:endParaRPr lang="es-ES"/>
          </a:p>
        </p:txBody>
      </p:sp>
    </p:spTree>
    <p:extLst>
      <p:ext uri="{BB962C8B-B14F-4D97-AF65-F5344CB8AC3E}">
        <p14:creationId xmlns:p14="http://schemas.microsoft.com/office/powerpoint/2010/main" val="986241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70DD27FE-E985-A544-9369-051AF96BA4D6}" type="datetimeFigureOut">
              <a:rPr lang="es-ES"/>
              <a:pPr>
                <a:defRPr/>
              </a:pPr>
              <a:t>23/04/15</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2EAC7979-82FA-9B48-9F9C-CB551D87AAD0}" type="slidenum">
              <a:rPr lang="es-ES"/>
              <a:pPr>
                <a:defRPr/>
              </a:pPr>
              <a:t>‹Nr.›</a:t>
            </a:fld>
            <a:endParaRPr lang="es-ES"/>
          </a:p>
        </p:txBody>
      </p:sp>
    </p:spTree>
    <p:extLst>
      <p:ext uri="{BB962C8B-B14F-4D97-AF65-F5344CB8AC3E}">
        <p14:creationId xmlns:p14="http://schemas.microsoft.com/office/powerpoint/2010/main" val="29691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D90C0AAB-F366-5341-B505-B3EB45CDBBB1}" type="datetimeFigureOut">
              <a:rPr lang="es-ES"/>
              <a:pPr>
                <a:defRPr/>
              </a:pPr>
              <a:t>23/04/15</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A8A8B271-267A-AE4B-8986-3896CE595AE8}" type="slidenum">
              <a:rPr lang="es-ES"/>
              <a:pPr>
                <a:defRPr/>
              </a:pPr>
              <a:t>‹Nr.›</a:t>
            </a:fld>
            <a:endParaRPr lang="es-ES"/>
          </a:p>
        </p:txBody>
      </p:sp>
    </p:spTree>
    <p:extLst>
      <p:ext uri="{BB962C8B-B14F-4D97-AF65-F5344CB8AC3E}">
        <p14:creationId xmlns:p14="http://schemas.microsoft.com/office/powerpoint/2010/main" val="2795162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6B26D743-C9AD-3848-8FA7-353855B088A9}" type="datetimeFigureOut">
              <a:rPr lang="es-ES"/>
              <a:pPr>
                <a:defRPr/>
              </a:pPr>
              <a:t>23/04/15</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11F4B5B8-15FC-FF46-A723-6F2926BF175D}" type="slidenum">
              <a:rPr lang="es-ES"/>
              <a:pPr>
                <a:defRPr/>
              </a:pPr>
              <a:t>‹Nr.›</a:t>
            </a:fld>
            <a:endParaRPr lang="es-ES"/>
          </a:p>
        </p:txBody>
      </p:sp>
    </p:spTree>
    <p:extLst>
      <p:ext uri="{BB962C8B-B14F-4D97-AF65-F5344CB8AC3E}">
        <p14:creationId xmlns:p14="http://schemas.microsoft.com/office/powerpoint/2010/main" val="1887491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A8758BF-6FB3-784A-99C4-B6AD85BB1253}" type="datetimeFigureOut">
              <a:rPr lang="es-ES"/>
              <a:pPr>
                <a:defRPr/>
              </a:pPr>
              <a:t>23/04/15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863B5212-EBD8-5F49-96DA-223D4DBBBB3E}" type="slidenum">
              <a:rPr lang="es-ES"/>
              <a:pPr>
                <a:defRPr/>
              </a:pPr>
              <a:t>‹Nr.›</a:t>
            </a:fld>
            <a:endParaRPr lang="es-ES"/>
          </a:p>
        </p:txBody>
      </p:sp>
    </p:spTree>
    <p:extLst>
      <p:ext uri="{BB962C8B-B14F-4D97-AF65-F5344CB8AC3E}">
        <p14:creationId xmlns:p14="http://schemas.microsoft.com/office/powerpoint/2010/main" val="2945757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83866F8-4D5E-8941-B820-10C038E1D914}" type="datetimeFigureOut">
              <a:rPr lang="es-ES"/>
              <a:pPr>
                <a:defRPr/>
              </a:pPr>
              <a:t>23/04/15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C2F42E6-7995-724B-A69F-E15CF367D0E3}" type="slidenum">
              <a:rPr lang="es-ES"/>
              <a:pPr>
                <a:defRPr/>
              </a:pPr>
              <a:t>‹Nr.›</a:t>
            </a:fld>
            <a:endParaRPr lang="es-ES"/>
          </a:p>
        </p:txBody>
      </p:sp>
    </p:spTree>
    <p:extLst>
      <p:ext uri="{BB962C8B-B14F-4D97-AF65-F5344CB8AC3E}">
        <p14:creationId xmlns:p14="http://schemas.microsoft.com/office/powerpoint/2010/main" val="42023607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mn-cs"/>
              </a:defRPr>
            </a:lvl1pPr>
          </a:lstStyle>
          <a:p>
            <a:pPr>
              <a:defRPr/>
            </a:pPr>
            <a:fld id="{B545578F-304E-0B48-95DD-C6C8373933F9}" type="datetimeFigureOut">
              <a:rPr lang="es-ES"/>
              <a:pPr>
                <a:defRPr/>
              </a:pPr>
              <a:t>23/04/15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mn-cs"/>
              </a:defRPr>
            </a:lvl1pPr>
          </a:lstStyle>
          <a:p>
            <a:pPr>
              <a:defRPr/>
            </a:pPr>
            <a:fld id="{D4F209BA-C81C-C649-8B86-927229D25A6F}" type="slidenum">
              <a:rPr lang="es-ES"/>
              <a:pPr>
                <a:defRPr/>
              </a:pPr>
              <a:t>‹Nr.›</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6.jpe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Hoja_de_Microsoft_Excel_97_-_20041.xls"/><Relationship Id="rId4" Type="http://schemas.openxmlformats.org/officeDocument/2006/relationships/image" Target="../media/image16.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Hoja_de_Microsoft_Excel_97_-_20042.xls"/><Relationship Id="rId4" Type="http://schemas.openxmlformats.org/officeDocument/2006/relationships/image" Target="../media/image17.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wmf"/><Relationship Id="rId5" Type="http://schemas.openxmlformats.org/officeDocument/2006/relationships/image" Target="../media/image20.wmf"/><Relationship Id="rId6"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hyperlink" Target="http://www.ncbi.nlm.nih.gov/pubmed/20929478" TargetMode="Externa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package" Target="../embeddings/Documento_de_Microsoft_Word1.docx"/><Relationship Id="rId4" Type="http://schemas.openxmlformats.org/officeDocument/2006/relationships/image" Target="../media/image26.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package" Target="../embeddings/Documento_de_Microsoft_Word2.docx"/><Relationship Id="rId4" Type="http://schemas.openxmlformats.org/officeDocument/2006/relationships/image" Target="../media/image27.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50.xml.rels><?xml version="1.0" encoding="UTF-8" standalone="yes"?>
<Relationships xmlns="http://schemas.openxmlformats.org/package/2006/relationships"><Relationship Id="rId3" Type="http://schemas.openxmlformats.org/officeDocument/2006/relationships/hyperlink" Target="http://www.ncbi.nlm.nih.gov/pubmed/20929478" TargetMode="External"/><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microsoft.com/office/2007/relationships/hdphoto" Target="../media/hdphoto3.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117475" y="5781675"/>
            <a:ext cx="867251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lnSpc>
                <a:spcPct val="75000"/>
              </a:lnSpc>
              <a:spcBef>
                <a:spcPct val="25000"/>
              </a:spcBef>
            </a:pPr>
            <a:r>
              <a:rPr lang="es-ES" sz="2000" b="1" dirty="0">
                <a:solidFill>
                  <a:srgbClr val="7F7F7F"/>
                </a:solidFill>
              </a:rPr>
              <a:t>FJ. Martín-Sánchez.</a:t>
            </a:r>
          </a:p>
          <a:p>
            <a:pPr algn="r" eaLnBrk="1" hangingPunct="1">
              <a:lnSpc>
                <a:spcPct val="75000"/>
              </a:lnSpc>
              <a:spcBef>
                <a:spcPct val="25000"/>
              </a:spcBef>
            </a:pPr>
            <a:r>
              <a:rPr lang="es-ES" sz="2000" b="1" dirty="0">
                <a:solidFill>
                  <a:srgbClr val="7F7F7F"/>
                </a:solidFill>
              </a:rPr>
              <a:t>Servicio de Urgencias. HCSC.</a:t>
            </a:r>
          </a:p>
          <a:p>
            <a:pPr algn="r" eaLnBrk="1" hangingPunct="1">
              <a:lnSpc>
                <a:spcPct val="75000"/>
              </a:lnSpc>
              <a:spcBef>
                <a:spcPct val="25000"/>
              </a:spcBef>
            </a:pPr>
            <a:r>
              <a:rPr lang="es-ES" sz="2000" b="1" dirty="0">
                <a:solidFill>
                  <a:srgbClr val="7F7F7F"/>
                </a:solidFill>
              </a:rPr>
              <a:t>E-mail: </a:t>
            </a:r>
            <a:r>
              <a:rPr lang="es-ES" sz="2000" b="1" dirty="0" err="1">
                <a:solidFill>
                  <a:srgbClr val="7F7F7F"/>
                </a:solidFill>
              </a:rPr>
              <a:t>fjjms@hotmail.com</a:t>
            </a:r>
            <a:endParaRPr lang="es-ES" sz="2000" b="1" dirty="0">
              <a:solidFill>
                <a:srgbClr val="7F7F7F"/>
              </a:solidFill>
            </a:endParaRPr>
          </a:p>
        </p:txBody>
      </p:sp>
      <p:sp>
        <p:nvSpPr>
          <p:cNvPr id="11" name="Text Box 5"/>
          <p:cNvSpPr txBox="1">
            <a:spLocks noChangeArrowheads="1"/>
          </p:cNvSpPr>
          <p:nvPr/>
        </p:nvSpPr>
        <p:spPr bwMode="auto">
          <a:xfrm>
            <a:off x="301625" y="1745521"/>
            <a:ext cx="8642350" cy="1323439"/>
          </a:xfrm>
          <a:prstGeom prst="rect">
            <a:avLst/>
          </a:prstGeom>
          <a:noFill/>
          <a:ln w="9525">
            <a:noFill/>
            <a:miter lim="800000"/>
            <a:headEnd/>
            <a:tailEnd/>
          </a:ln>
          <a:effectLst/>
        </p:spPr>
        <p:txBody>
          <a:bodyPr>
            <a:spAutoFit/>
          </a:bodyPr>
          <a:lstStyle/>
          <a:p>
            <a:pPr algn="ctr">
              <a:spcBef>
                <a:spcPct val="50000"/>
              </a:spcBef>
              <a:defRPr/>
            </a:pPr>
            <a:r>
              <a:rPr lang="en-US" sz="3200" b="1" dirty="0" smtClean="0">
                <a:solidFill>
                  <a:srgbClr val="009999"/>
                </a:solidFill>
                <a:effectLst>
                  <a:outerShdw blurRad="38100" dist="38100" dir="2700000" algn="tl">
                    <a:srgbClr val="C0C0C0"/>
                  </a:outerShdw>
                </a:effectLst>
                <a:ea typeface="+mn-ea"/>
                <a:cs typeface="Arial" charset="0"/>
              </a:rPr>
              <a:t>“Y AHORA: EL FUTURO”</a:t>
            </a:r>
          </a:p>
          <a:p>
            <a:pPr algn="ctr">
              <a:spcBef>
                <a:spcPct val="50000"/>
              </a:spcBef>
              <a:defRPr/>
            </a:pPr>
            <a:r>
              <a:rPr lang="en-US" sz="3200" b="1" dirty="0" smtClean="0">
                <a:solidFill>
                  <a:srgbClr val="009999"/>
                </a:solidFill>
                <a:effectLst>
                  <a:outerShdw blurRad="38100" dist="38100" dir="2700000" algn="tl">
                    <a:srgbClr val="C0C0C0"/>
                  </a:outerShdw>
                </a:effectLst>
                <a:ea typeface="+mn-ea"/>
                <a:cs typeface="Arial" charset="0"/>
              </a:rPr>
              <a:t>URGENCIAS</a:t>
            </a:r>
            <a:r>
              <a:rPr lang="en-US" b="1" dirty="0" smtClean="0">
                <a:solidFill>
                  <a:srgbClr val="000099"/>
                </a:solidFill>
                <a:effectLst>
                  <a:outerShdw blurRad="38100" dist="38100" dir="2700000" algn="tl">
                    <a:srgbClr val="C0C0C0"/>
                  </a:outerShdw>
                </a:effectLst>
                <a:ea typeface="+mn-ea"/>
                <a:cs typeface="Arial" charset="0"/>
              </a:rPr>
              <a:t>              </a:t>
            </a:r>
            <a:endParaRPr lang="en-US" b="1" dirty="0">
              <a:solidFill>
                <a:srgbClr val="000099"/>
              </a:solidFill>
              <a:effectLst>
                <a:outerShdw blurRad="38100" dist="38100" dir="2700000" algn="tl">
                  <a:srgbClr val="C0C0C0"/>
                </a:outerShdw>
              </a:effectLst>
              <a:ea typeface="+mn-ea"/>
              <a:cs typeface="Arial" charset="0"/>
            </a:endParaRPr>
          </a:p>
        </p:txBody>
      </p:sp>
      <p:sp>
        <p:nvSpPr>
          <p:cNvPr id="12" name="Text Box 6"/>
          <p:cNvSpPr txBox="1">
            <a:spLocks noChangeArrowheads="1"/>
          </p:cNvSpPr>
          <p:nvPr/>
        </p:nvSpPr>
        <p:spPr bwMode="auto">
          <a:xfrm>
            <a:off x="322263" y="3316288"/>
            <a:ext cx="86423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dirty="0" smtClean="0">
                <a:solidFill>
                  <a:srgbClr val="606060"/>
                </a:solidFill>
              </a:rPr>
              <a:t>23 </a:t>
            </a:r>
            <a:r>
              <a:rPr lang="en-US" b="1" dirty="0">
                <a:solidFill>
                  <a:srgbClr val="606060"/>
                </a:solidFill>
              </a:rPr>
              <a:t>de </a:t>
            </a:r>
            <a:r>
              <a:rPr lang="en-US" b="1" dirty="0" err="1">
                <a:solidFill>
                  <a:srgbClr val="606060"/>
                </a:solidFill>
              </a:rPr>
              <a:t>abril</a:t>
            </a:r>
            <a:r>
              <a:rPr lang="en-US" b="1" dirty="0">
                <a:solidFill>
                  <a:srgbClr val="606060"/>
                </a:solidFill>
              </a:rPr>
              <a:t> de </a:t>
            </a:r>
            <a:r>
              <a:rPr lang="en-US" b="1" dirty="0" smtClean="0">
                <a:solidFill>
                  <a:srgbClr val="606060"/>
                </a:solidFill>
              </a:rPr>
              <a:t>2015 </a:t>
            </a:r>
          </a:p>
          <a:p>
            <a:pPr algn="ctr" eaLnBrk="1" hangingPunct="1">
              <a:spcBef>
                <a:spcPct val="50000"/>
              </a:spcBef>
            </a:pPr>
            <a:r>
              <a:rPr lang="en-US" b="1" dirty="0" smtClean="0">
                <a:solidFill>
                  <a:srgbClr val="606060"/>
                </a:solidFill>
              </a:rPr>
              <a:t>I JORNADA DE SALIDAS PROFESIONALES                    PARA RESIDENTES DE GERIATRIA                                  </a:t>
            </a:r>
            <a:endParaRPr lang="en-US" b="1" dirty="0">
              <a:solidFill>
                <a:srgbClr val="606060"/>
              </a:solidFill>
            </a:endParaRPr>
          </a:p>
          <a:p>
            <a:pPr algn="ctr" eaLnBrk="1" hangingPunct="1">
              <a:spcBef>
                <a:spcPct val="50000"/>
              </a:spcBef>
            </a:pPr>
            <a:r>
              <a:rPr lang="en-US" b="1" dirty="0" smtClean="0">
                <a:solidFill>
                  <a:srgbClr val="606060"/>
                </a:solidFill>
              </a:rPr>
              <a:t>MADRID</a:t>
            </a:r>
            <a:endParaRPr lang="es-ES" b="1" dirty="0">
              <a:solidFill>
                <a:srgbClr val="606060"/>
              </a:solidFill>
            </a:endParaRPr>
          </a:p>
        </p:txBody>
      </p:sp>
      <p:pic>
        <p:nvPicPr>
          <p:cNvPr id="13"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96" y="5691014"/>
            <a:ext cx="1627187"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2"/>
          <p:cNvPicPr>
            <a:picLocks noChangeAspect="1"/>
          </p:cNvPicPr>
          <p:nvPr/>
        </p:nvPicPr>
        <p:blipFill>
          <a:blip r:embed="rId3">
            <a:extLst>
              <a:ext uri="{28A0092B-C50C-407E-A947-70E740481C1C}">
                <a14:useLocalDpi xmlns:a14="http://schemas.microsoft.com/office/drawing/2010/main" val="0"/>
              </a:ext>
            </a:extLst>
          </a:blip>
          <a:srcRect t="17641" b="9958"/>
          <a:stretch>
            <a:fillRect/>
          </a:stretch>
        </p:blipFill>
        <p:spPr bwMode="auto">
          <a:xfrm>
            <a:off x="1736973" y="5805264"/>
            <a:ext cx="3267075"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14"/>
          <p:cNvPicPr>
            <a:picLocks noChangeAspect="1"/>
          </p:cNvPicPr>
          <p:nvPr/>
        </p:nvPicPr>
        <p:blipFill>
          <a:blip r:embed="rId4">
            <a:duotone>
              <a:prstClr val="black"/>
              <a:schemeClr val="accent5">
                <a:tint val="45000"/>
                <a:satMod val="400000"/>
              </a:schemeClr>
            </a:duotone>
          </a:blip>
          <a:stretch>
            <a:fillRect/>
          </a:stretch>
        </p:blipFill>
        <p:spPr>
          <a:xfrm>
            <a:off x="0" y="14817"/>
            <a:ext cx="9144000" cy="926757"/>
          </a:xfrm>
          <a:prstGeom prst="rect">
            <a:avLst/>
          </a:prstGeom>
        </p:spPr>
      </p:pic>
    </p:spTree>
    <p:extLst>
      <p:ext uri="{BB962C8B-B14F-4D97-AF65-F5344CB8AC3E}">
        <p14:creationId xmlns:p14="http://schemas.microsoft.com/office/powerpoint/2010/main" val="2617686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50825" y="1628775"/>
            <a:ext cx="864235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smtClean="0">
                <a:solidFill>
                  <a:srgbClr val="008080"/>
                </a:solidFill>
                <a:cs typeface="Arial" charset="0"/>
              </a:rPr>
              <a:t>¿Por qué hablamos de Medicina de Urgencias Geriátrica?</a:t>
            </a:r>
            <a:endParaRPr lang="es-ES" dirty="0">
              <a:latin typeface="Arial Narrow" charset="0"/>
              <a:cs typeface="Arial" charset="0"/>
            </a:endParaRP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Envejecimiento </a:t>
            </a:r>
            <a:r>
              <a:rPr lang="es-ES" dirty="0">
                <a:latin typeface="Arial Narrow" charset="0"/>
                <a:cs typeface="Arial" charset="0"/>
              </a:rPr>
              <a:t>poblacional progresivo.</a:t>
            </a:r>
          </a:p>
          <a:p>
            <a:pPr marL="800100" lvl="1" indent="-342900">
              <a:spcBef>
                <a:spcPct val="50000"/>
              </a:spcBef>
              <a:buClr>
                <a:srgbClr val="008080"/>
              </a:buClr>
              <a:buSzPct val="75000"/>
              <a:buFont typeface="Wingdings" charset="2"/>
              <a:buChar char="u"/>
              <a:defRPr/>
            </a:pPr>
            <a:r>
              <a:rPr lang="es-ES" dirty="0">
                <a:latin typeface="Arial Narrow" charset="0"/>
                <a:cs typeface="Arial" charset="0"/>
              </a:rPr>
              <a:t> </a:t>
            </a:r>
            <a:r>
              <a:rPr lang="es-ES" dirty="0" smtClean="0">
                <a:latin typeface="Arial Narrow" charset="0"/>
                <a:cs typeface="Arial" charset="0"/>
              </a:rPr>
              <a:t>20</a:t>
            </a:r>
            <a:r>
              <a:rPr lang="es-ES" dirty="0">
                <a:latin typeface="Arial Narrow" charset="0"/>
                <a:cs typeface="Arial" charset="0"/>
              </a:rPr>
              <a:t>% de la población general (30% en el 2050). </a:t>
            </a:r>
          </a:p>
          <a:p>
            <a:pPr marL="800100" lvl="1" indent="-342900">
              <a:spcBef>
                <a:spcPct val="50000"/>
              </a:spcBef>
              <a:buClr>
                <a:srgbClr val="008080"/>
              </a:buClr>
              <a:buSzPct val="75000"/>
              <a:buFont typeface="Wingdings" charset="2"/>
              <a:buChar char="u"/>
              <a:defRPr/>
            </a:pPr>
            <a:r>
              <a:rPr lang="es-ES" dirty="0" smtClean="0">
                <a:latin typeface="Arial Narrow" charset="0"/>
                <a:cs typeface="Arial" charset="0"/>
              </a:rPr>
              <a:t> </a:t>
            </a:r>
            <a:r>
              <a:rPr lang="es-ES" dirty="0">
                <a:latin typeface="Arial Narrow" charset="0"/>
                <a:cs typeface="Arial" charset="0"/>
              </a:rPr>
              <a:t>Alta probabilidad de enfermedades asociadas y dependencia</a:t>
            </a:r>
            <a:r>
              <a:rPr lang="es-ES" dirty="0" smtClean="0">
                <a:latin typeface="Arial Narrow" charset="0"/>
                <a:cs typeface="Arial" charset="0"/>
              </a:rPr>
              <a:t>.</a:t>
            </a:r>
            <a:endParaRPr lang="es-ES" dirty="0">
              <a:latin typeface="Arial Narrow" charset="0"/>
              <a:cs typeface="Arial" charset="0"/>
            </a:endParaRP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Tree>
    <p:extLst>
      <p:ext uri="{BB962C8B-B14F-4D97-AF65-F5344CB8AC3E}">
        <p14:creationId xmlns:p14="http://schemas.microsoft.com/office/powerpoint/2010/main" val="15691490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750888" y="2276872"/>
            <a:ext cx="7740650" cy="862013"/>
          </a:xfrm>
          <a:prstGeom prst="rect">
            <a:avLst/>
          </a:prstGeom>
          <a:solidFill>
            <a:srgbClr val="F3F3F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r>
              <a:rPr lang="en-US" sz="2000" dirty="0">
                <a:ea typeface="+mn-ea"/>
                <a:cs typeface="Arial" charset="0"/>
              </a:rPr>
              <a:t>La </a:t>
            </a:r>
            <a:r>
              <a:rPr lang="en-US" sz="2000" dirty="0" err="1">
                <a:ea typeface="+mn-ea"/>
                <a:cs typeface="Arial" charset="0"/>
              </a:rPr>
              <a:t>población</a:t>
            </a:r>
            <a:r>
              <a:rPr lang="en-US" sz="2000" dirty="0">
                <a:ea typeface="+mn-ea"/>
                <a:cs typeface="Arial" charset="0"/>
              </a:rPr>
              <a:t> </a:t>
            </a:r>
            <a:r>
              <a:rPr lang="en-US" sz="2000" dirty="0" err="1">
                <a:ea typeface="+mn-ea"/>
                <a:cs typeface="Arial" charset="0"/>
              </a:rPr>
              <a:t>mundial</a:t>
            </a:r>
            <a:r>
              <a:rPr lang="en-US" sz="2000" dirty="0">
                <a:ea typeface="+mn-ea"/>
                <a:cs typeface="Arial" charset="0"/>
              </a:rPr>
              <a:t> </a:t>
            </a:r>
            <a:r>
              <a:rPr lang="en-US" sz="2000" dirty="0" err="1">
                <a:ea typeface="+mn-ea"/>
                <a:cs typeface="Arial" charset="0"/>
              </a:rPr>
              <a:t>está</a:t>
            </a:r>
            <a:r>
              <a:rPr lang="en-US" sz="2000" dirty="0">
                <a:ea typeface="+mn-ea"/>
                <a:cs typeface="Arial" charset="0"/>
              </a:rPr>
              <a:t> </a:t>
            </a:r>
            <a:r>
              <a:rPr lang="en-US" sz="2000" dirty="0" err="1">
                <a:ea typeface="+mn-ea"/>
                <a:cs typeface="Arial" charset="0"/>
              </a:rPr>
              <a:t>envejeciendo</a:t>
            </a:r>
            <a:r>
              <a:rPr lang="en-US" sz="2000" dirty="0">
                <a:ea typeface="+mn-ea"/>
                <a:cs typeface="Arial" charset="0"/>
              </a:rPr>
              <a:t> </a:t>
            </a:r>
            <a:r>
              <a:rPr lang="en-US" sz="2000" dirty="0" err="1">
                <a:ea typeface="+mn-ea"/>
                <a:cs typeface="Arial" charset="0"/>
              </a:rPr>
              <a:t>rápidamente</a:t>
            </a:r>
            <a:r>
              <a:rPr lang="en-US" sz="2000" dirty="0">
                <a:ea typeface="+mn-ea"/>
                <a:cs typeface="Arial" charset="0"/>
              </a:rPr>
              <a:t>.</a:t>
            </a:r>
          </a:p>
          <a:p>
            <a:pPr>
              <a:defRPr/>
            </a:pPr>
            <a:r>
              <a:rPr lang="en-US" sz="1200" dirty="0">
                <a:ea typeface="+mn-ea"/>
                <a:cs typeface="Arial" charset="0"/>
              </a:rPr>
              <a:t>Entre 2000 y 2050, la </a:t>
            </a:r>
            <a:r>
              <a:rPr lang="en-US" sz="1200" dirty="0" err="1">
                <a:ea typeface="+mn-ea"/>
                <a:cs typeface="Arial" charset="0"/>
              </a:rPr>
              <a:t>proporción</a:t>
            </a:r>
            <a:r>
              <a:rPr lang="en-US" sz="1200" dirty="0">
                <a:ea typeface="+mn-ea"/>
                <a:cs typeface="Arial" charset="0"/>
              </a:rPr>
              <a:t> de la </a:t>
            </a:r>
            <a:r>
              <a:rPr lang="en-US" sz="1200" dirty="0" err="1">
                <a:ea typeface="+mn-ea"/>
                <a:cs typeface="Arial" charset="0"/>
              </a:rPr>
              <a:t>población</a:t>
            </a:r>
            <a:r>
              <a:rPr lang="en-US" sz="1200" dirty="0">
                <a:ea typeface="+mn-ea"/>
                <a:cs typeface="Arial" charset="0"/>
              </a:rPr>
              <a:t> </a:t>
            </a:r>
            <a:r>
              <a:rPr lang="en-US" sz="1200" dirty="0" err="1">
                <a:ea typeface="+mn-ea"/>
                <a:cs typeface="Arial" charset="0"/>
              </a:rPr>
              <a:t>mundial</a:t>
            </a:r>
            <a:r>
              <a:rPr lang="en-US" sz="1200" dirty="0">
                <a:ea typeface="+mn-ea"/>
                <a:cs typeface="Arial" charset="0"/>
              </a:rPr>
              <a:t> con </a:t>
            </a:r>
            <a:r>
              <a:rPr lang="en-US" sz="1200" dirty="0" err="1">
                <a:ea typeface="+mn-ea"/>
                <a:cs typeface="Arial" charset="0"/>
              </a:rPr>
              <a:t>más</a:t>
            </a:r>
            <a:r>
              <a:rPr lang="en-US" sz="1200" dirty="0">
                <a:ea typeface="+mn-ea"/>
                <a:cs typeface="Arial" charset="0"/>
              </a:rPr>
              <a:t> de 60 </a:t>
            </a:r>
            <a:r>
              <a:rPr lang="en-US" sz="1200" dirty="0" err="1">
                <a:ea typeface="+mn-ea"/>
                <a:cs typeface="Arial" charset="0"/>
              </a:rPr>
              <a:t>años</a:t>
            </a:r>
            <a:r>
              <a:rPr lang="en-US" sz="1200" dirty="0">
                <a:ea typeface="+mn-ea"/>
                <a:cs typeface="Arial" charset="0"/>
              </a:rPr>
              <a:t> de </a:t>
            </a:r>
            <a:r>
              <a:rPr lang="en-US" sz="1200" dirty="0" err="1">
                <a:ea typeface="+mn-ea"/>
                <a:cs typeface="Arial" charset="0"/>
              </a:rPr>
              <a:t>edad</a:t>
            </a:r>
            <a:r>
              <a:rPr lang="en-US" sz="1200" dirty="0">
                <a:ea typeface="+mn-ea"/>
                <a:cs typeface="Arial" charset="0"/>
              </a:rPr>
              <a:t> se </a:t>
            </a:r>
            <a:r>
              <a:rPr lang="en-US" sz="1200" dirty="0" err="1">
                <a:ea typeface="+mn-ea"/>
                <a:cs typeface="Arial" charset="0"/>
              </a:rPr>
              <a:t>duplicará</a:t>
            </a:r>
            <a:r>
              <a:rPr lang="en-US" sz="1200" dirty="0">
                <a:ea typeface="+mn-ea"/>
                <a:cs typeface="Arial" charset="0"/>
              </a:rPr>
              <a:t>,                         </a:t>
            </a:r>
            <a:r>
              <a:rPr lang="en-US" sz="1200" dirty="0" err="1">
                <a:ea typeface="+mn-ea"/>
                <a:cs typeface="Arial" charset="0"/>
              </a:rPr>
              <a:t>ya</a:t>
            </a:r>
            <a:r>
              <a:rPr lang="en-US" sz="1200" dirty="0">
                <a:ea typeface="+mn-ea"/>
                <a:cs typeface="Arial" charset="0"/>
              </a:rPr>
              <a:t> </a:t>
            </a:r>
            <a:r>
              <a:rPr lang="en-US" sz="1200" dirty="0" err="1">
                <a:ea typeface="+mn-ea"/>
                <a:cs typeface="Arial" charset="0"/>
              </a:rPr>
              <a:t>que</a:t>
            </a:r>
            <a:r>
              <a:rPr lang="en-US" sz="1200" dirty="0">
                <a:ea typeface="+mn-ea"/>
                <a:cs typeface="Arial" charset="0"/>
              </a:rPr>
              <a:t> </a:t>
            </a:r>
            <a:r>
              <a:rPr lang="en-US" sz="1200" dirty="0" err="1">
                <a:ea typeface="+mn-ea"/>
                <a:cs typeface="Arial" charset="0"/>
              </a:rPr>
              <a:t>pasará</a:t>
            </a:r>
            <a:r>
              <a:rPr lang="en-US" sz="1200" dirty="0">
                <a:ea typeface="+mn-ea"/>
                <a:cs typeface="Arial" charset="0"/>
              </a:rPr>
              <a:t> de </a:t>
            </a:r>
            <a:r>
              <a:rPr lang="en-US" sz="1200" dirty="0" err="1">
                <a:ea typeface="+mn-ea"/>
                <a:cs typeface="Arial" charset="0"/>
              </a:rPr>
              <a:t>aproximadamente</a:t>
            </a:r>
            <a:r>
              <a:rPr lang="en-US" sz="1200" dirty="0">
                <a:ea typeface="+mn-ea"/>
                <a:cs typeface="Arial" charset="0"/>
              </a:rPr>
              <a:t> el 11% al 22%. Se </a:t>
            </a:r>
            <a:r>
              <a:rPr lang="en-US" sz="1200" dirty="0" err="1">
                <a:ea typeface="+mn-ea"/>
                <a:cs typeface="Arial" charset="0"/>
              </a:rPr>
              <a:t>espera</a:t>
            </a:r>
            <a:r>
              <a:rPr lang="en-US" sz="1200" dirty="0">
                <a:ea typeface="+mn-ea"/>
                <a:cs typeface="Arial" charset="0"/>
              </a:rPr>
              <a:t> </a:t>
            </a:r>
            <a:r>
              <a:rPr lang="en-US" sz="1200" dirty="0" err="1">
                <a:ea typeface="+mn-ea"/>
                <a:cs typeface="Arial" charset="0"/>
              </a:rPr>
              <a:t>que</a:t>
            </a:r>
            <a:r>
              <a:rPr lang="en-US" sz="1200" dirty="0">
                <a:ea typeface="+mn-ea"/>
                <a:cs typeface="Arial" charset="0"/>
              </a:rPr>
              <a:t> el </a:t>
            </a:r>
            <a:r>
              <a:rPr lang="en-US" sz="1200" dirty="0" err="1">
                <a:ea typeface="+mn-ea"/>
                <a:cs typeface="Arial" charset="0"/>
              </a:rPr>
              <a:t>número</a:t>
            </a:r>
            <a:r>
              <a:rPr lang="en-US" sz="1200" dirty="0">
                <a:ea typeface="+mn-ea"/>
                <a:cs typeface="Arial" charset="0"/>
              </a:rPr>
              <a:t> de personas de 60 </a:t>
            </a:r>
            <a:r>
              <a:rPr lang="en-US" sz="1200" dirty="0" err="1">
                <a:ea typeface="+mn-ea"/>
                <a:cs typeface="Arial" charset="0"/>
              </a:rPr>
              <a:t>años</a:t>
            </a:r>
            <a:r>
              <a:rPr lang="en-US" sz="1200" dirty="0">
                <a:ea typeface="+mn-ea"/>
                <a:cs typeface="Arial" charset="0"/>
              </a:rPr>
              <a:t> o </a:t>
            </a:r>
            <a:r>
              <a:rPr lang="en-US" sz="1200" dirty="0" err="1">
                <a:ea typeface="+mn-ea"/>
                <a:cs typeface="Arial" charset="0"/>
              </a:rPr>
              <a:t>más</a:t>
            </a:r>
            <a:r>
              <a:rPr lang="en-US" sz="1200" dirty="0">
                <a:ea typeface="+mn-ea"/>
                <a:cs typeface="Arial" charset="0"/>
              </a:rPr>
              <a:t> </a:t>
            </a:r>
            <a:r>
              <a:rPr lang="en-US" sz="1200" dirty="0" err="1">
                <a:ea typeface="+mn-ea"/>
                <a:cs typeface="Arial" charset="0"/>
              </a:rPr>
              <a:t>aumente</a:t>
            </a:r>
            <a:r>
              <a:rPr lang="en-US" sz="1200" dirty="0">
                <a:ea typeface="+mn-ea"/>
                <a:cs typeface="Arial" charset="0"/>
              </a:rPr>
              <a:t> de 605 </a:t>
            </a:r>
            <a:r>
              <a:rPr lang="en-US" sz="1200" dirty="0" err="1">
                <a:ea typeface="+mn-ea"/>
                <a:cs typeface="Arial" charset="0"/>
              </a:rPr>
              <a:t>millones</a:t>
            </a:r>
            <a:r>
              <a:rPr lang="en-US" sz="1200" dirty="0">
                <a:ea typeface="+mn-ea"/>
                <a:cs typeface="Arial" charset="0"/>
              </a:rPr>
              <a:t> a 2000 </a:t>
            </a:r>
            <a:r>
              <a:rPr lang="en-US" sz="1200" dirty="0" err="1">
                <a:ea typeface="+mn-ea"/>
                <a:cs typeface="Arial" charset="0"/>
              </a:rPr>
              <a:t>millones</a:t>
            </a:r>
            <a:r>
              <a:rPr lang="en-US" sz="1200" dirty="0">
                <a:ea typeface="+mn-ea"/>
                <a:cs typeface="Arial" charset="0"/>
              </a:rPr>
              <a:t> en </a:t>
            </a:r>
            <a:r>
              <a:rPr lang="en-US" sz="1200" dirty="0" err="1">
                <a:ea typeface="+mn-ea"/>
                <a:cs typeface="Arial" charset="0"/>
              </a:rPr>
              <a:t>ese</a:t>
            </a:r>
            <a:r>
              <a:rPr lang="en-US" sz="1200" dirty="0">
                <a:ea typeface="+mn-ea"/>
                <a:cs typeface="Arial" charset="0"/>
              </a:rPr>
              <a:t> </a:t>
            </a:r>
            <a:r>
              <a:rPr lang="en-US" sz="1200" dirty="0" err="1">
                <a:ea typeface="+mn-ea"/>
                <a:cs typeface="Arial" charset="0"/>
              </a:rPr>
              <a:t>mismo</a:t>
            </a:r>
            <a:r>
              <a:rPr lang="en-US" sz="1200" dirty="0">
                <a:ea typeface="+mn-ea"/>
                <a:cs typeface="Arial" charset="0"/>
              </a:rPr>
              <a:t> </a:t>
            </a:r>
            <a:r>
              <a:rPr lang="en-US" sz="1200" dirty="0" err="1">
                <a:ea typeface="+mn-ea"/>
                <a:cs typeface="Arial" charset="0"/>
              </a:rPr>
              <a:t>periodo</a:t>
            </a:r>
            <a:r>
              <a:rPr lang="en-US" sz="1200" dirty="0">
                <a:ea typeface="+mn-ea"/>
                <a:cs typeface="Arial" charset="0"/>
              </a:rPr>
              <a:t>.</a:t>
            </a:r>
          </a:p>
        </p:txBody>
      </p:sp>
      <p:sp>
        <p:nvSpPr>
          <p:cNvPr id="13317" name="Rectangle 5"/>
          <p:cNvSpPr>
            <a:spLocks noChangeArrowheads="1"/>
          </p:cNvSpPr>
          <p:nvPr/>
        </p:nvSpPr>
        <p:spPr bwMode="auto">
          <a:xfrm>
            <a:off x="750888" y="3212976"/>
            <a:ext cx="7740650" cy="923925"/>
          </a:xfrm>
          <a:prstGeom prst="rect">
            <a:avLst/>
          </a:prstGeom>
          <a:solidFill>
            <a:srgbClr val="F3F3F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r>
              <a:rPr lang="en-US" sz="1800" dirty="0">
                <a:ea typeface="+mn-ea"/>
                <a:cs typeface="Arial" charset="0"/>
              </a:rPr>
              <a:t>El </a:t>
            </a:r>
            <a:r>
              <a:rPr lang="en-US" sz="1800" dirty="0" err="1">
                <a:ea typeface="+mn-ea"/>
                <a:cs typeface="Arial" charset="0"/>
              </a:rPr>
              <a:t>número</a:t>
            </a:r>
            <a:r>
              <a:rPr lang="en-US" sz="1800" dirty="0">
                <a:ea typeface="+mn-ea"/>
                <a:cs typeface="Arial" charset="0"/>
              </a:rPr>
              <a:t> de personas de 80 </a:t>
            </a:r>
            <a:r>
              <a:rPr lang="en-US" sz="1800" dirty="0" err="1">
                <a:ea typeface="+mn-ea"/>
                <a:cs typeface="Arial" charset="0"/>
              </a:rPr>
              <a:t>años</a:t>
            </a:r>
            <a:r>
              <a:rPr lang="en-US" sz="1800" dirty="0">
                <a:ea typeface="+mn-ea"/>
                <a:cs typeface="Arial" charset="0"/>
              </a:rPr>
              <a:t> o </a:t>
            </a:r>
            <a:r>
              <a:rPr lang="en-US" sz="1800" dirty="0" err="1">
                <a:ea typeface="+mn-ea"/>
                <a:cs typeface="Arial" charset="0"/>
              </a:rPr>
              <a:t>más</a:t>
            </a:r>
            <a:r>
              <a:rPr lang="en-US" sz="1800" dirty="0">
                <a:ea typeface="+mn-ea"/>
                <a:cs typeface="Arial" charset="0"/>
              </a:rPr>
              <a:t> se </a:t>
            </a:r>
            <a:r>
              <a:rPr lang="en-US" sz="1800" dirty="0" err="1">
                <a:ea typeface="+mn-ea"/>
                <a:cs typeface="Arial" charset="0"/>
              </a:rPr>
              <a:t>cuadruplicará</a:t>
            </a:r>
            <a:r>
              <a:rPr lang="en-US" sz="1800" dirty="0">
                <a:ea typeface="+mn-ea"/>
                <a:cs typeface="Arial" charset="0"/>
              </a:rPr>
              <a:t>                         entre 2000 y 2050.</a:t>
            </a:r>
          </a:p>
          <a:p>
            <a:pPr>
              <a:defRPr/>
            </a:pPr>
            <a:r>
              <a:rPr lang="en-US" sz="1200" dirty="0">
                <a:ea typeface="+mn-ea"/>
                <a:cs typeface="Arial" charset="0"/>
              </a:rPr>
              <a:t>En 2050 </a:t>
            </a:r>
            <a:r>
              <a:rPr lang="en-US" sz="1200" dirty="0" err="1">
                <a:ea typeface="+mn-ea"/>
                <a:cs typeface="Arial" charset="0"/>
              </a:rPr>
              <a:t>habrá</a:t>
            </a:r>
            <a:r>
              <a:rPr lang="en-US" sz="1200" dirty="0">
                <a:ea typeface="+mn-ea"/>
                <a:cs typeface="Arial" charset="0"/>
              </a:rPr>
              <a:t> en el </a:t>
            </a:r>
            <a:r>
              <a:rPr lang="en-US" sz="1200" dirty="0" err="1">
                <a:ea typeface="+mn-ea"/>
                <a:cs typeface="Arial" charset="0"/>
              </a:rPr>
              <a:t>mundo</a:t>
            </a:r>
            <a:r>
              <a:rPr lang="en-US" sz="1200" dirty="0">
                <a:ea typeface="+mn-ea"/>
                <a:cs typeface="Arial" charset="0"/>
              </a:rPr>
              <a:t> </a:t>
            </a:r>
            <a:r>
              <a:rPr lang="en-US" sz="1200" dirty="0" err="1">
                <a:ea typeface="+mn-ea"/>
                <a:cs typeface="Arial" charset="0"/>
              </a:rPr>
              <a:t>cerca</a:t>
            </a:r>
            <a:r>
              <a:rPr lang="en-US" sz="1200" dirty="0">
                <a:ea typeface="+mn-ea"/>
                <a:cs typeface="Arial" charset="0"/>
              </a:rPr>
              <a:t> de 400 </a:t>
            </a:r>
            <a:r>
              <a:rPr lang="en-US" sz="1200" dirty="0" err="1">
                <a:ea typeface="+mn-ea"/>
                <a:cs typeface="Arial" charset="0"/>
              </a:rPr>
              <a:t>millones</a:t>
            </a:r>
            <a:r>
              <a:rPr lang="en-US" sz="1200" dirty="0">
                <a:ea typeface="+mn-ea"/>
                <a:cs typeface="Arial" charset="0"/>
              </a:rPr>
              <a:t> de personas con 80 </a:t>
            </a:r>
            <a:r>
              <a:rPr lang="en-US" sz="1200" dirty="0" err="1">
                <a:ea typeface="+mn-ea"/>
                <a:cs typeface="Arial" charset="0"/>
              </a:rPr>
              <a:t>años</a:t>
            </a:r>
            <a:r>
              <a:rPr lang="en-US" sz="1200" dirty="0">
                <a:ea typeface="+mn-ea"/>
                <a:cs typeface="Arial" charset="0"/>
              </a:rPr>
              <a:t> o </a:t>
            </a:r>
            <a:r>
              <a:rPr lang="en-US" sz="1200" dirty="0" err="1">
                <a:ea typeface="+mn-ea"/>
                <a:cs typeface="Arial" charset="0"/>
              </a:rPr>
              <a:t>más</a:t>
            </a:r>
            <a:r>
              <a:rPr lang="en-US" sz="1200" dirty="0">
                <a:ea typeface="+mn-ea"/>
                <a:cs typeface="Arial" charset="0"/>
              </a:rPr>
              <a:t>.                                                </a:t>
            </a:r>
            <a:r>
              <a:rPr lang="en-US" sz="1200" dirty="0" err="1">
                <a:ea typeface="+mn-ea"/>
                <a:cs typeface="Arial" charset="0"/>
              </a:rPr>
              <a:t>Por</a:t>
            </a:r>
            <a:r>
              <a:rPr lang="en-US" sz="1200" dirty="0">
                <a:ea typeface="+mn-ea"/>
                <a:cs typeface="Arial" charset="0"/>
              </a:rPr>
              <a:t> </a:t>
            </a:r>
            <a:r>
              <a:rPr lang="en-US" sz="1200" dirty="0" err="1">
                <a:ea typeface="+mn-ea"/>
                <a:cs typeface="Arial" charset="0"/>
              </a:rPr>
              <a:t>primera</a:t>
            </a:r>
            <a:r>
              <a:rPr lang="en-US" sz="1200" dirty="0">
                <a:ea typeface="+mn-ea"/>
                <a:cs typeface="Arial" charset="0"/>
              </a:rPr>
              <a:t> </a:t>
            </a:r>
            <a:r>
              <a:rPr lang="en-US" sz="1200" dirty="0" err="1">
                <a:ea typeface="+mn-ea"/>
                <a:cs typeface="Arial" charset="0"/>
              </a:rPr>
              <a:t>vez</a:t>
            </a:r>
            <a:r>
              <a:rPr lang="en-US" sz="1200" dirty="0">
                <a:ea typeface="+mn-ea"/>
                <a:cs typeface="Arial" charset="0"/>
              </a:rPr>
              <a:t> en la </a:t>
            </a:r>
            <a:r>
              <a:rPr lang="en-US" sz="1200" dirty="0" err="1">
                <a:ea typeface="+mn-ea"/>
                <a:cs typeface="Arial" charset="0"/>
              </a:rPr>
              <a:t>historia</a:t>
            </a:r>
            <a:r>
              <a:rPr lang="en-US" sz="1200" dirty="0">
                <a:ea typeface="+mn-ea"/>
                <a:cs typeface="Arial" charset="0"/>
              </a:rPr>
              <a:t>, la </a:t>
            </a:r>
            <a:r>
              <a:rPr lang="en-US" sz="1200" dirty="0" err="1">
                <a:ea typeface="+mn-ea"/>
                <a:cs typeface="Arial" charset="0"/>
              </a:rPr>
              <a:t>mayoría</a:t>
            </a:r>
            <a:r>
              <a:rPr lang="en-US" sz="1200" dirty="0">
                <a:ea typeface="+mn-ea"/>
                <a:cs typeface="Arial" charset="0"/>
              </a:rPr>
              <a:t> de los </a:t>
            </a:r>
            <a:r>
              <a:rPr lang="en-US" sz="1200" dirty="0" err="1">
                <a:ea typeface="+mn-ea"/>
                <a:cs typeface="Arial" charset="0"/>
              </a:rPr>
              <a:t>adultos</a:t>
            </a:r>
            <a:r>
              <a:rPr lang="en-US" sz="1200" dirty="0">
                <a:ea typeface="+mn-ea"/>
                <a:cs typeface="Arial" charset="0"/>
              </a:rPr>
              <a:t> de </a:t>
            </a:r>
            <a:r>
              <a:rPr lang="en-US" sz="1200" dirty="0" err="1">
                <a:ea typeface="+mn-ea"/>
                <a:cs typeface="Arial" charset="0"/>
              </a:rPr>
              <a:t>mediana</a:t>
            </a:r>
            <a:r>
              <a:rPr lang="en-US" sz="1200" dirty="0">
                <a:ea typeface="+mn-ea"/>
                <a:cs typeface="Arial" charset="0"/>
              </a:rPr>
              <a:t> </a:t>
            </a:r>
            <a:r>
              <a:rPr lang="en-US" sz="1200" dirty="0" err="1">
                <a:ea typeface="+mn-ea"/>
                <a:cs typeface="Arial" charset="0"/>
              </a:rPr>
              <a:t>edad</a:t>
            </a:r>
            <a:r>
              <a:rPr lang="en-US" sz="1200" dirty="0">
                <a:ea typeface="+mn-ea"/>
                <a:cs typeface="Arial" charset="0"/>
              </a:rPr>
              <a:t> </a:t>
            </a:r>
            <a:r>
              <a:rPr lang="en-US" sz="1200" dirty="0" err="1">
                <a:ea typeface="+mn-ea"/>
                <a:cs typeface="Arial" charset="0"/>
              </a:rPr>
              <a:t>tiene</a:t>
            </a:r>
            <a:r>
              <a:rPr lang="en-US" sz="1200" dirty="0">
                <a:ea typeface="+mn-ea"/>
                <a:cs typeface="Arial" charset="0"/>
              </a:rPr>
              <a:t> a </a:t>
            </a:r>
            <a:r>
              <a:rPr lang="en-US" sz="1200" dirty="0" err="1">
                <a:ea typeface="+mn-ea"/>
                <a:cs typeface="Arial" charset="0"/>
              </a:rPr>
              <a:t>sus</a:t>
            </a:r>
            <a:r>
              <a:rPr lang="en-US" sz="1200" dirty="0">
                <a:ea typeface="+mn-ea"/>
                <a:cs typeface="Arial" charset="0"/>
              </a:rPr>
              <a:t> padres </a:t>
            </a:r>
            <a:r>
              <a:rPr lang="en-US" sz="1200" dirty="0" err="1">
                <a:ea typeface="+mn-ea"/>
                <a:cs typeface="Arial" charset="0"/>
              </a:rPr>
              <a:t>vivos</a:t>
            </a:r>
            <a:r>
              <a:rPr lang="en-US" sz="1200" dirty="0">
                <a:ea typeface="+mn-ea"/>
                <a:cs typeface="Arial" charset="0"/>
              </a:rPr>
              <a:t>.</a:t>
            </a:r>
          </a:p>
        </p:txBody>
      </p:sp>
      <p:sp>
        <p:nvSpPr>
          <p:cNvPr id="13318" name="Rectangle 6"/>
          <p:cNvSpPr>
            <a:spLocks noChangeArrowheads="1"/>
          </p:cNvSpPr>
          <p:nvPr/>
        </p:nvSpPr>
        <p:spPr bwMode="auto">
          <a:xfrm>
            <a:off x="750888" y="4293096"/>
            <a:ext cx="7740650" cy="1169988"/>
          </a:xfrm>
          <a:prstGeom prst="rect">
            <a:avLst/>
          </a:prstGeom>
          <a:solidFill>
            <a:srgbClr val="F3F3F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r>
              <a:rPr lang="en-US" sz="2000" dirty="0">
                <a:ea typeface="+mn-ea"/>
                <a:cs typeface="Arial" charset="0"/>
              </a:rPr>
              <a:t>Los </a:t>
            </a:r>
            <a:r>
              <a:rPr lang="en-US" sz="2000" dirty="0" err="1">
                <a:ea typeface="+mn-ea"/>
                <a:cs typeface="Arial" charset="0"/>
              </a:rPr>
              <a:t>principales</a:t>
            </a:r>
            <a:r>
              <a:rPr lang="en-US" sz="2000" dirty="0">
                <a:ea typeface="+mn-ea"/>
                <a:cs typeface="Arial" charset="0"/>
              </a:rPr>
              <a:t> </a:t>
            </a:r>
            <a:r>
              <a:rPr lang="en-US" sz="2000" dirty="0" err="1">
                <a:ea typeface="+mn-ea"/>
                <a:cs typeface="Arial" charset="0"/>
              </a:rPr>
              <a:t>problemas</a:t>
            </a:r>
            <a:r>
              <a:rPr lang="en-US" sz="2000" dirty="0">
                <a:ea typeface="+mn-ea"/>
                <a:cs typeface="Arial" charset="0"/>
              </a:rPr>
              <a:t> de </a:t>
            </a:r>
            <a:r>
              <a:rPr lang="en-US" sz="2000" dirty="0" err="1">
                <a:ea typeface="+mn-ea"/>
                <a:cs typeface="Arial" charset="0"/>
              </a:rPr>
              <a:t>salud</a:t>
            </a:r>
            <a:r>
              <a:rPr lang="en-US" sz="2000" dirty="0">
                <a:ea typeface="+mn-ea"/>
                <a:cs typeface="Arial" charset="0"/>
              </a:rPr>
              <a:t> </a:t>
            </a:r>
            <a:r>
              <a:rPr lang="en-US" sz="2000" dirty="0" err="1">
                <a:ea typeface="+mn-ea"/>
                <a:cs typeface="Arial" charset="0"/>
              </a:rPr>
              <a:t>que</a:t>
            </a:r>
            <a:r>
              <a:rPr lang="en-US" sz="2000" dirty="0">
                <a:ea typeface="+mn-ea"/>
                <a:cs typeface="Arial" charset="0"/>
              </a:rPr>
              <a:t> </a:t>
            </a:r>
            <a:r>
              <a:rPr lang="en-US" sz="2000" dirty="0" err="1">
                <a:ea typeface="+mn-ea"/>
                <a:cs typeface="Arial" charset="0"/>
              </a:rPr>
              <a:t>afectan</a:t>
            </a:r>
            <a:r>
              <a:rPr lang="en-US" sz="2000" dirty="0">
                <a:ea typeface="+mn-ea"/>
                <a:cs typeface="Arial" charset="0"/>
              </a:rPr>
              <a:t> a </a:t>
            </a:r>
            <a:r>
              <a:rPr lang="en-US" sz="2000" dirty="0" err="1">
                <a:ea typeface="+mn-ea"/>
                <a:cs typeface="Arial" charset="0"/>
              </a:rPr>
              <a:t>las</a:t>
            </a:r>
            <a:r>
              <a:rPr lang="en-US" sz="2000" dirty="0">
                <a:ea typeface="+mn-ea"/>
                <a:cs typeface="Arial" charset="0"/>
              </a:rPr>
              <a:t> personas de </a:t>
            </a:r>
            <a:r>
              <a:rPr lang="en-US" sz="2000" dirty="0" err="1">
                <a:ea typeface="+mn-ea"/>
                <a:cs typeface="Arial" charset="0"/>
              </a:rPr>
              <a:t>edad</a:t>
            </a:r>
            <a:r>
              <a:rPr lang="en-US" sz="2000" dirty="0">
                <a:ea typeface="+mn-ea"/>
                <a:cs typeface="Arial" charset="0"/>
              </a:rPr>
              <a:t> se </a:t>
            </a:r>
            <a:r>
              <a:rPr lang="en-US" sz="2000" dirty="0" err="1">
                <a:ea typeface="+mn-ea"/>
                <a:cs typeface="Arial" charset="0"/>
              </a:rPr>
              <a:t>deben</a:t>
            </a:r>
            <a:r>
              <a:rPr lang="en-US" sz="2000" dirty="0">
                <a:ea typeface="+mn-ea"/>
                <a:cs typeface="Arial" charset="0"/>
              </a:rPr>
              <a:t> a </a:t>
            </a:r>
            <a:r>
              <a:rPr lang="en-US" sz="2000" dirty="0" err="1">
                <a:ea typeface="+mn-ea"/>
                <a:cs typeface="Arial" charset="0"/>
              </a:rPr>
              <a:t>enfermedades</a:t>
            </a:r>
            <a:r>
              <a:rPr lang="en-US" sz="2000" dirty="0">
                <a:ea typeface="+mn-ea"/>
                <a:cs typeface="Arial" charset="0"/>
              </a:rPr>
              <a:t> no </a:t>
            </a:r>
            <a:r>
              <a:rPr lang="en-US" sz="2000" dirty="0" err="1">
                <a:ea typeface="+mn-ea"/>
                <a:cs typeface="Arial" charset="0"/>
              </a:rPr>
              <a:t>transmisibles</a:t>
            </a:r>
            <a:endParaRPr lang="en-US" sz="2000" dirty="0">
              <a:ea typeface="+mn-ea"/>
              <a:cs typeface="Arial" charset="0"/>
            </a:endParaRPr>
          </a:p>
          <a:p>
            <a:pPr>
              <a:defRPr/>
            </a:pPr>
            <a:r>
              <a:rPr lang="en-US" sz="1200" dirty="0">
                <a:ea typeface="+mn-ea"/>
                <a:cs typeface="Arial" charset="0"/>
              </a:rPr>
              <a:t>En la </a:t>
            </a:r>
            <a:r>
              <a:rPr lang="en-US" sz="1200" dirty="0" err="1">
                <a:ea typeface="+mn-ea"/>
                <a:cs typeface="Arial" charset="0"/>
              </a:rPr>
              <a:t>actualidad</a:t>
            </a:r>
            <a:r>
              <a:rPr lang="en-US" sz="1200" dirty="0">
                <a:ea typeface="+mn-ea"/>
                <a:cs typeface="Arial" charset="0"/>
              </a:rPr>
              <a:t>, </a:t>
            </a:r>
            <a:r>
              <a:rPr lang="en-US" sz="1200" dirty="0" err="1">
                <a:ea typeface="+mn-ea"/>
                <a:cs typeface="Arial" charset="0"/>
              </a:rPr>
              <a:t>incluso</a:t>
            </a:r>
            <a:r>
              <a:rPr lang="en-US" sz="1200" dirty="0">
                <a:ea typeface="+mn-ea"/>
                <a:cs typeface="Arial" charset="0"/>
              </a:rPr>
              <a:t> en los </a:t>
            </a:r>
            <a:r>
              <a:rPr lang="en-US" sz="1200" dirty="0" err="1">
                <a:ea typeface="+mn-ea"/>
                <a:cs typeface="Arial" charset="0"/>
              </a:rPr>
              <a:t>países</a:t>
            </a:r>
            <a:r>
              <a:rPr lang="en-US" sz="1200" dirty="0">
                <a:ea typeface="+mn-ea"/>
                <a:cs typeface="Arial" charset="0"/>
              </a:rPr>
              <a:t> </a:t>
            </a:r>
            <a:r>
              <a:rPr lang="en-US" sz="1200" dirty="0" err="1">
                <a:ea typeface="+mn-ea"/>
                <a:cs typeface="Arial" charset="0"/>
              </a:rPr>
              <a:t>más</a:t>
            </a:r>
            <a:r>
              <a:rPr lang="en-US" sz="1200" dirty="0">
                <a:ea typeface="+mn-ea"/>
                <a:cs typeface="Arial" charset="0"/>
              </a:rPr>
              <a:t> </a:t>
            </a:r>
            <a:r>
              <a:rPr lang="en-US" sz="1200" dirty="0" err="1">
                <a:ea typeface="+mn-ea"/>
                <a:cs typeface="Arial" charset="0"/>
              </a:rPr>
              <a:t>pobres</a:t>
            </a:r>
            <a:r>
              <a:rPr lang="en-US" sz="1200" dirty="0">
                <a:ea typeface="+mn-ea"/>
                <a:cs typeface="Arial" charset="0"/>
              </a:rPr>
              <a:t>, </a:t>
            </a:r>
            <a:r>
              <a:rPr lang="en-US" sz="1200" dirty="0" err="1">
                <a:ea typeface="+mn-ea"/>
                <a:cs typeface="Arial" charset="0"/>
              </a:rPr>
              <a:t>las</a:t>
            </a:r>
            <a:r>
              <a:rPr lang="en-US" sz="1200" dirty="0">
                <a:ea typeface="+mn-ea"/>
                <a:cs typeface="Arial" charset="0"/>
              </a:rPr>
              <a:t> </a:t>
            </a:r>
            <a:r>
              <a:rPr lang="en-US" sz="1200" dirty="0" err="1">
                <a:ea typeface="+mn-ea"/>
                <a:cs typeface="Arial" charset="0"/>
              </a:rPr>
              <a:t>principales</a:t>
            </a:r>
            <a:r>
              <a:rPr lang="en-US" sz="1200" dirty="0">
                <a:ea typeface="+mn-ea"/>
                <a:cs typeface="Arial" charset="0"/>
              </a:rPr>
              <a:t> </a:t>
            </a:r>
            <a:r>
              <a:rPr lang="en-US" sz="1200" dirty="0" err="1">
                <a:ea typeface="+mn-ea"/>
                <a:cs typeface="Arial" charset="0"/>
              </a:rPr>
              <a:t>causas</a:t>
            </a:r>
            <a:r>
              <a:rPr lang="en-US" sz="1200" dirty="0">
                <a:ea typeface="+mn-ea"/>
                <a:cs typeface="Arial" charset="0"/>
              </a:rPr>
              <a:t> de </a:t>
            </a:r>
            <a:r>
              <a:rPr lang="en-US" sz="1200" dirty="0" err="1">
                <a:ea typeface="+mn-ea"/>
                <a:cs typeface="Arial" charset="0"/>
              </a:rPr>
              <a:t>muerte</a:t>
            </a:r>
            <a:r>
              <a:rPr lang="en-US" sz="1200" dirty="0">
                <a:ea typeface="+mn-ea"/>
                <a:cs typeface="Arial" charset="0"/>
              </a:rPr>
              <a:t> son </a:t>
            </a:r>
            <a:r>
              <a:rPr lang="en-US" sz="1200" dirty="0" err="1">
                <a:ea typeface="+mn-ea"/>
                <a:cs typeface="Arial" charset="0"/>
              </a:rPr>
              <a:t>las</a:t>
            </a:r>
            <a:r>
              <a:rPr lang="en-US" sz="1200" dirty="0">
                <a:ea typeface="+mn-ea"/>
                <a:cs typeface="Arial" charset="0"/>
              </a:rPr>
              <a:t> </a:t>
            </a:r>
            <a:r>
              <a:rPr lang="en-US" sz="1200" dirty="0" err="1">
                <a:ea typeface="+mn-ea"/>
                <a:cs typeface="Arial" charset="0"/>
              </a:rPr>
              <a:t>enfermedades</a:t>
            </a:r>
            <a:r>
              <a:rPr lang="en-US" sz="1200" dirty="0">
                <a:ea typeface="+mn-ea"/>
                <a:cs typeface="Arial" charset="0"/>
              </a:rPr>
              <a:t> </a:t>
            </a:r>
            <a:r>
              <a:rPr lang="en-US" sz="1200" dirty="0" err="1">
                <a:ea typeface="+mn-ea"/>
                <a:cs typeface="Arial" charset="0"/>
              </a:rPr>
              <a:t>cardiacas</a:t>
            </a:r>
            <a:r>
              <a:rPr lang="en-US" sz="1200" dirty="0">
                <a:ea typeface="+mn-ea"/>
                <a:cs typeface="Arial" charset="0"/>
              </a:rPr>
              <a:t>, los </a:t>
            </a:r>
            <a:r>
              <a:rPr lang="en-US" sz="1200" dirty="0" err="1">
                <a:ea typeface="+mn-ea"/>
                <a:cs typeface="Arial" charset="0"/>
              </a:rPr>
              <a:t>accidentes</a:t>
            </a:r>
            <a:r>
              <a:rPr lang="en-US" sz="1200" dirty="0">
                <a:ea typeface="+mn-ea"/>
                <a:cs typeface="Arial" charset="0"/>
              </a:rPr>
              <a:t> </a:t>
            </a:r>
            <a:r>
              <a:rPr lang="en-US" sz="1200" dirty="0" err="1">
                <a:ea typeface="+mn-ea"/>
                <a:cs typeface="Arial" charset="0"/>
              </a:rPr>
              <a:t>cerebrovasculares</a:t>
            </a:r>
            <a:r>
              <a:rPr lang="en-US" sz="1200" dirty="0">
                <a:ea typeface="+mn-ea"/>
                <a:cs typeface="Arial" charset="0"/>
              </a:rPr>
              <a:t> y </a:t>
            </a:r>
            <a:r>
              <a:rPr lang="en-US" sz="1200" dirty="0" err="1">
                <a:ea typeface="+mn-ea"/>
                <a:cs typeface="Arial" charset="0"/>
              </a:rPr>
              <a:t>las</a:t>
            </a:r>
            <a:r>
              <a:rPr lang="en-US" sz="1200" dirty="0">
                <a:ea typeface="+mn-ea"/>
                <a:cs typeface="Arial" charset="0"/>
              </a:rPr>
              <a:t> </a:t>
            </a:r>
            <a:r>
              <a:rPr lang="en-US" sz="1200" dirty="0" err="1">
                <a:ea typeface="+mn-ea"/>
                <a:cs typeface="Arial" charset="0"/>
              </a:rPr>
              <a:t>enfermedades</a:t>
            </a:r>
            <a:r>
              <a:rPr lang="en-US" sz="1200" dirty="0">
                <a:ea typeface="+mn-ea"/>
                <a:cs typeface="Arial" charset="0"/>
              </a:rPr>
              <a:t> </a:t>
            </a:r>
            <a:r>
              <a:rPr lang="en-US" sz="1200" dirty="0" err="1">
                <a:ea typeface="+mn-ea"/>
                <a:cs typeface="Arial" charset="0"/>
              </a:rPr>
              <a:t>pulmonares</a:t>
            </a:r>
            <a:r>
              <a:rPr lang="en-US" sz="1200" dirty="0">
                <a:ea typeface="+mn-ea"/>
                <a:cs typeface="Arial" charset="0"/>
              </a:rPr>
              <a:t> </a:t>
            </a:r>
            <a:r>
              <a:rPr lang="en-US" sz="1200" dirty="0" err="1">
                <a:ea typeface="+mn-ea"/>
                <a:cs typeface="Arial" charset="0"/>
              </a:rPr>
              <a:t>crónicas</a:t>
            </a:r>
            <a:r>
              <a:rPr lang="en-US" sz="1200" dirty="0">
                <a:ea typeface="+mn-ea"/>
                <a:cs typeface="Arial" charset="0"/>
              </a:rPr>
              <a:t>, </a:t>
            </a:r>
            <a:r>
              <a:rPr lang="en-US" sz="1200" dirty="0" err="1">
                <a:ea typeface="+mn-ea"/>
                <a:cs typeface="Arial" charset="0"/>
              </a:rPr>
              <a:t>mientras</a:t>
            </a:r>
            <a:r>
              <a:rPr lang="en-US" sz="1200" dirty="0">
                <a:ea typeface="+mn-ea"/>
                <a:cs typeface="Arial" charset="0"/>
              </a:rPr>
              <a:t> </a:t>
            </a:r>
            <a:r>
              <a:rPr lang="en-US" sz="1200" dirty="0" err="1">
                <a:ea typeface="+mn-ea"/>
                <a:cs typeface="Arial" charset="0"/>
              </a:rPr>
              <a:t>que</a:t>
            </a:r>
            <a:r>
              <a:rPr lang="en-US" sz="1200" dirty="0">
                <a:ea typeface="+mn-ea"/>
                <a:cs typeface="Arial" charset="0"/>
              </a:rPr>
              <a:t> </a:t>
            </a:r>
            <a:r>
              <a:rPr lang="en-US" sz="1200" dirty="0" err="1">
                <a:ea typeface="+mn-ea"/>
                <a:cs typeface="Arial" charset="0"/>
              </a:rPr>
              <a:t>las</a:t>
            </a:r>
            <a:r>
              <a:rPr lang="en-US" sz="1200" dirty="0">
                <a:ea typeface="+mn-ea"/>
                <a:cs typeface="Arial" charset="0"/>
              </a:rPr>
              <a:t> </a:t>
            </a:r>
            <a:r>
              <a:rPr lang="en-US" sz="1200" dirty="0" err="1">
                <a:ea typeface="+mn-ea"/>
                <a:cs typeface="Arial" charset="0"/>
              </a:rPr>
              <a:t>principales</a:t>
            </a:r>
            <a:r>
              <a:rPr lang="en-US" sz="1200" dirty="0">
                <a:ea typeface="+mn-ea"/>
                <a:cs typeface="Arial" charset="0"/>
              </a:rPr>
              <a:t> </a:t>
            </a:r>
            <a:r>
              <a:rPr lang="en-US" sz="1200" dirty="0" err="1">
                <a:ea typeface="+mn-ea"/>
                <a:cs typeface="Arial" charset="0"/>
              </a:rPr>
              <a:t>causas</a:t>
            </a:r>
            <a:r>
              <a:rPr lang="en-US" sz="1200" dirty="0">
                <a:ea typeface="+mn-ea"/>
                <a:cs typeface="Arial" charset="0"/>
              </a:rPr>
              <a:t> de </a:t>
            </a:r>
            <a:r>
              <a:rPr lang="en-US" sz="1200" dirty="0" err="1">
                <a:ea typeface="+mn-ea"/>
                <a:cs typeface="Arial" charset="0"/>
              </a:rPr>
              <a:t>discapacidad</a:t>
            </a:r>
            <a:r>
              <a:rPr lang="en-US" sz="1200" dirty="0">
                <a:ea typeface="+mn-ea"/>
                <a:cs typeface="Arial" charset="0"/>
              </a:rPr>
              <a:t> son el </a:t>
            </a:r>
            <a:r>
              <a:rPr lang="en-US" sz="1200" dirty="0" err="1">
                <a:ea typeface="+mn-ea"/>
                <a:cs typeface="Arial" charset="0"/>
              </a:rPr>
              <a:t>déficit</a:t>
            </a:r>
            <a:r>
              <a:rPr lang="en-US" sz="1200" dirty="0">
                <a:ea typeface="+mn-ea"/>
                <a:cs typeface="Arial" charset="0"/>
              </a:rPr>
              <a:t> visual, la </a:t>
            </a:r>
            <a:r>
              <a:rPr lang="en-US" sz="1200" dirty="0" err="1">
                <a:ea typeface="+mn-ea"/>
                <a:cs typeface="Arial" charset="0"/>
              </a:rPr>
              <a:t>demencia</a:t>
            </a:r>
            <a:r>
              <a:rPr lang="en-US" sz="1200" dirty="0">
                <a:ea typeface="+mn-ea"/>
                <a:cs typeface="Arial" charset="0"/>
              </a:rPr>
              <a:t>, la </a:t>
            </a:r>
            <a:r>
              <a:rPr lang="en-US" sz="1200" dirty="0" err="1">
                <a:ea typeface="+mn-ea"/>
                <a:cs typeface="Arial" charset="0"/>
              </a:rPr>
              <a:t>pérdida</a:t>
            </a:r>
            <a:r>
              <a:rPr lang="en-US" sz="1200" dirty="0">
                <a:ea typeface="+mn-ea"/>
                <a:cs typeface="Arial" charset="0"/>
              </a:rPr>
              <a:t> </a:t>
            </a:r>
            <a:r>
              <a:rPr lang="en-US" sz="1200" dirty="0" err="1">
                <a:ea typeface="+mn-ea"/>
                <a:cs typeface="Arial" charset="0"/>
              </a:rPr>
              <a:t>auditiva</a:t>
            </a:r>
            <a:r>
              <a:rPr lang="en-US" sz="1200" dirty="0">
                <a:ea typeface="+mn-ea"/>
                <a:cs typeface="Arial" charset="0"/>
              </a:rPr>
              <a:t> y la </a:t>
            </a:r>
            <a:r>
              <a:rPr lang="en-US" sz="1200" dirty="0" err="1">
                <a:ea typeface="+mn-ea"/>
                <a:cs typeface="Arial" charset="0"/>
              </a:rPr>
              <a:t>artrosis</a:t>
            </a:r>
            <a:r>
              <a:rPr lang="en-US" sz="1200" dirty="0">
                <a:ea typeface="+mn-ea"/>
                <a:cs typeface="Arial" charset="0"/>
              </a:rPr>
              <a:t>.</a:t>
            </a:r>
          </a:p>
        </p:txBody>
      </p:sp>
      <p:sp>
        <p:nvSpPr>
          <p:cNvPr id="13319" name="Rectangle 7"/>
          <p:cNvSpPr>
            <a:spLocks noChangeArrowheads="1"/>
          </p:cNvSpPr>
          <p:nvPr/>
        </p:nvSpPr>
        <p:spPr bwMode="auto">
          <a:xfrm>
            <a:off x="750888" y="5583063"/>
            <a:ext cx="7740650" cy="1230313"/>
          </a:xfrm>
          <a:prstGeom prst="rect">
            <a:avLst/>
          </a:prstGeom>
          <a:solidFill>
            <a:srgbClr val="F3F3F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r>
              <a:rPr lang="en-US" sz="2000" dirty="0">
                <a:ea typeface="+mn-ea"/>
                <a:cs typeface="Arial" charset="0"/>
              </a:rPr>
              <a:t>La </a:t>
            </a:r>
            <a:r>
              <a:rPr lang="en-US" sz="2000" dirty="0" err="1">
                <a:ea typeface="+mn-ea"/>
                <a:cs typeface="Arial" charset="0"/>
              </a:rPr>
              <a:t>necesidad</a:t>
            </a:r>
            <a:r>
              <a:rPr lang="en-US" sz="2000" dirty="0">
                <a:ea typeface="+mn-ea"/>
                <a:cs typeface="Arial" charset="0"/>
              </a:rPr>
              <a:t> de </a:t>
            </a:r>
            <a:r>
              <a:rPr lang="en-US" sz="2000" dirty="0" err="1">
                <a:ea typeface="+mn-ea"/>
                <a:cs typeface="Arial" charset="0"/>
              </a:rPr>
              <a:t>atención</a:t>
            </a:r>
            <a:r>
              <a:rPr lang="en-US" sz="2000" dirty="0">
                <a:ea typeface="+mn-ea"/>
                <a:cs typeface="Arial" charset="0"/>
              </a:rPr>
              <a:t> de </a:t>
            </a:r>
            <a:r>
              <a:rPr lang="en-US" sz="2000" dirty="0" err="1">
                <a:ea typeface="+mn-ea"/>
                <a:cs typeface="Arial" charset="0"/>
              </a:rPr>
              <a:t>larga</a:t>
            </a:r>
            <a:r>
              <a:rPr lang="en-US" sz="2000" dirty="0">
                <a:ea typeface="+mn-ea"/>
                <a:cs typeface="Arial" charset="0"/>
              </a:rPr>
              <a:t> </a:t>
            </a:r>
            <a:r>
              <a:rPr lang="en-US" sz="2000" dirty="0" err="1">
                <a:ea typeface="+mn-ea"/>
                <a:cs typeface="Arial" charset="0"/>
              </a:rPr>
              <a:t>duración</a:t>
            </a:r>
            <a:r>
              <a:rPr lang="en-US" sz="2000" dirty="0">
                <a:ea typeface="+mn-ea"/>
                <a:cs typeface="Arial" charset="0"/>
              </a:rPr>
              <a:t> </a:t>
            </a:r>
            <a:r>
              <a:rPr lang="en-US" sz="2000" dirty="0" err="1">
                <a:ea typeface="+mn-ea"/>
                <a:cs typeface="Arial" charset="0"/>
              </a:rPr>
              <a:t>está</a:t>
            </a:r>
            <a:r>
              <a:rPr lang="en-US" sz="2000" dirty="0">
                <a:ea typeface="+mn-ea"/>
                <a:cs typeface="Arial" charset="0"/>
              </a:rPr>
              <a:t> </a:t>
            </a:r>
            <a:r>
              <a:rPr lang="en-US" sz="2000" dirty="0" err="1">
                <a:ea typeface="+mn-ea"/>
                <a:cs typeface="Arial" charset="0"/>
              </a:rPr>
              <a:t>aumentando</a:t>
            </a:r>
            <a:endParaRPr lang="en-US" sz="2000" dirty="0">
              <a:ea typeface="+mn-ea"/>
              <a:cs typeface="Arial" charset="0"/>
            </a:endParaRPr>
          </a:p>
          <a:p>
            <a:pPr>
              <a:defRPr/>
            </a:pPr>
            <a:r>
              <a:rPr lang="en-US" sz="1200" dirty="0">
                <a:ea typeface="+mn-ea"/>
                <a:cs typeface="Arial" charset="0"/>
              </a:rPr>
              <a:t>Se </a:t>
            </a:r>
            <a:r>
              <a:rPr lang="en-US" sz="1200" dirty="0" err="1">
                <a:ea typeface="+mn-ea"/>
                <a:cs typeface="Arial" charset="0"/>
              </a:rPr>
              <a:t>prevé</a:t>
            </a:r>
            <a:r>
              <a:rPr lang="en-US" sz="1200" dirty="0">
                <a:ea typeface="+mn-ea"/>
                <a:cs typeface="Arial" charset="0"/>
              </a:rPr>
              <a:t> </a:t>
            </a:r>
            <a:r>
              <a:rPr lang="en-US" sz="1200" dirty="0" err="1">
                <a:ea typeface="+mn-ea"/>
                <a:cs typeface="Arial" charset="0"/>
              </a:rPr>
              <a:t>que</a:t>
            </a:r>
            <a:r>
              <a:rPr lang="en-US" sz="1200" dirty="0">
                <a:ea typeface="+mn-ea"/>
                <a:cs typeface="Arial" charset="0"/>
              </a:rPr>
              <a:t> de </a:t>
            </a:r>
            <a:r>
              <a:rPr lang="en-US" sz="1200" dirty="0" err="1">
                <a:ea typeface="+mn-ea"/>
                <a:cs typeface="Arial" charset="0"/>
              </a:rPr>
              <a:t>aquí</a:t>
            </a:r>
            <a:r>
              <a:rPr lang="en-US" sz="1200" dirty="0">
                <a:ea typeface="+mn-ea"/>
                <a:cs typeface="Arial" charset="0"/>
              </a:rPr>
              <a:t> a 2050 el </a:t>
            </a:r>
            <a:r>
              <a:rPr lang="en-US" sz="1200" dirty="0" err="1">
                <a:ea typeface="+mn-ea"/>
                <a:cs typeface="Arial" charset="0"/>
              </a:rPr>
              <a:t>número</a:t>
            </a:r>
            <a:r>
              <a:rPr lang="en-US" sz="1200" dirty="0">
                <a:ea typeface="+mn-ea"/>
                <a:cs typeface="Arial" charset="0"/>
              </a:rPr>
              <a:t> de personas de </a:t>
            </a:r>
            <a:r>
              <a:rPr lang="en-US" sz="1200" dirty="0" err="1">
                <a:ea typeface="+mn-ea"/>
                <a:cs typeface="Arial" charset="0"/>
              </a:rPr>
              <a:t>edad</a:t>
            </a:r>
            <a:r>
              <a:rPr lang="en-US" sz="1200" dirty="0">
                <a:ea typeface="+mn-ea"/>
                <a:cs typeface="Arial" charset="0"/>
              </a:rPr>
              <a:t> </a:t>
            </a:r>
            <a:r>
              <a:rPr lang="en-US" sz="1200" dirty="0" err="1">
                <a:ea typeface="+mn-ea"/>
                <a:cs typeface="Arial" charset="0"/>
              </a:rPr>
              <a:t>que</a:t>
            </a:r>
            <a:r>
              <a:rPr lang="en-US" sz="1200" dirty="0">
                <a:ea typeface="+mn-ea"/>
                <a:cs typeface="Arial" charset="0"/>
              </a:rPr>
              <a:t> no </a:t>
            </a:r>
            <a:r>
              <a:rPr lang="en-US" sz="1200" dirty="0" err="1">
                <a:ea typeface="+mn-ea"/>
                <a:cs typeface="Arial" charset="0"/>
              </a:rPr>
              <a:t>pueden</a:t>
            </a:r>
            <a:r>
              <a:rPr lang="en-US" sz="1200" dirty="0">
                <a:ea typeface="+mn-ea"/>
                <a:cs typeface="Arial" charset="0"/>
              </a:rPr>
              <a:t> </a:t>
            </a:r>
            <a:r>
              <a:rPr lang="en-US" sz="1200" dirty="0" err="1">
                <a:ea typeface="+mn-ea"/>
                <a:cs typeface="Arial" charset="0"/>
              </a:rPr>
              <a:t>valerse</a:t>
            </a:r>
            <a:r>
              <a:rPr lang="en-US" sz="1200" dirty="0">
                <a:ea typeface="+mn-ea"/>
                <a:cs typeface="Arial" charset="0"/>
              </a:rPr>
              <a:t> </a:t>
            </a:r>
            <a:r>
              <a:rPr lang="en-US" sz="1200" dirty="0" err="1">
                <a:ea typeface="+mn-ea"/>
                <a:cs typeface="Arial" charset="0"/>
              </a:rPr>
              <a:t>por</a:t>
            </a:r>
            <a:r>
              <a:rPr lang="en-US" sz="1200" dirty="0">
                <a:ea typeface="+mn-ea"/>
                <a:cs typeface="Arial" charset="0"/>
              </a:rPr>
              <a:t> </a:t>
            </a:r>
            <a:r>
              <a:rPr lang="en-US" sz="1200" dirty="0" err="1">
                <a:ea typeface="+mn-ea"/>
                <a:cs typeface="Arial" charset="0"/>
              </a:rPr>
              <a:t>sí</a:t>
            </a:r>
            <a:r>
              <a:rPr lang="en-US" sz="1200" dirty="0">
                <a:ea typeface="+mn-ea"/>
                <a:cs typeface="Arial" charset="0"/>
              </a:rPr>
              <a:t> </a:t>
            </a:r>
            <a:r>
              <a:rPr lang="en-US" sz="1200" dirty="0" err="1">
                <a:ea typeface="+mn-ea"/>
                <a:cs typeface="Arial" charset="0"/>
              </a:rPr>
              <a:t>mismas</a:t>
            </a:r>
            <a:r>
              <a:rPr lang="en-US" sz="1200" dirty="0">
                <a:ea typeface="+mn-ea"/>
                <a:cs typeface="Arial" charset="0"/>
              </a:rPr>
              <a:t>                      se </a:t>
            </a:r>
            <a:r>
              <a:rPr lang="en-US" sz="1200" dirty="0" err="1">
                <a:ea typeface="+mn-ea"/>
                <a:cs typeface="Arial" charset="0"/>
              </a:rPr>
              <a:t>multiplicará</a:t>
            </a:r>
            <a:r>
              <a:rPr lang="en-US" sz="1200" dirty="0">
                <a:ea typeface="+mn-ea"/>
                <a:cs typeface="Arial" charset="0"/>
              </a:rPr>
              <a:t> </a:t>
            </a:r>
            <a:r>
              <a:rPr lang="en-US" sz="1200" dirty="0" err="1">
                <a:ea typeface="+mn-ea"/>
                <a:cs typeface="Arial" charset="0"/>
              </a:rPr>
              <a:t>por</a:t>
            </a:r>
            <a:r>
              <a:rPr lang="en-US" sz="1200" dirty="0">
                <a:ea typeface="+mn-ea"/>
                <a:cs typeface="Arial" charset="0"/>
              </a:rPr>
              <a:t> </a:t>
            </a:r>
            <a:r>
              <a:rPr lang="en-US" sz="1200" dirty="0" err="1">
                <a:ea typeface="+mn-ea"/>
                <a:cs typeface="Arial" charset="0"/>
              </a:rPr>
              <a:t>cuatro</a:t>
            </a:r>
            <a:r>
              <a:rPr lang="en-US" sz="1200" dirty="0">
                <a:ea typeface="+mn-ea"/>
                <a:cs typeface="Arial" charset="0"/>
              </a:rPr>
              <a:t> en los </a:t>
            </a:r>
            <a:r>
              <a:rPr lang="en-US" sz="1200" dirty="0" err="1">
                <a:ea typeface="+mn-ea"/>
                <a:cs typeface="Arial" charset="0"/>
              </a:rPr>
              <a:t>países</a:t>
            </a:r>
            <a:r>
              <a:rPr lang="en-US" sz="1200" dirty="0">
                <a:ea typeface="+mn-ea"/>
                <a:cs typeface="Arial" charset="0"/>
              </a:rPr>
              <a:t> en </a:t>
            </a:r>
            <a:r>
              <a:rPr lang="en-US" sz="1200" dirty="0" err="1">
                <a:ea typeface="+mn-ea"/>
                <a:cs typeface="Arial" charset="0"/>
              </a:rPr>
              <a:t>desarrollo</a:t>
            </a:r>
            <a:r>
              <a:rPr lang="en-US" sz="1200" dirty="0">
                <a:ea typeface="+mn-ea"/>
                <a:cs typeface="Arial" charset="0"/>
              </a:rPr>
              <a:t>. </a:t>
            </a:r>
            <a:r>
              <a:rPr lang="en-US" sz="1200" dirty="0" err="1">
                <a:ea typeface="+mn-ea"/>
                <a:cs typeface="Arial" charset="0"/>
              </a:rPr>
              <a:t>Muchas</a:t>
            </a:r>
            <a:r>
              <a:rPr lang="en-US" sz="1200" dirty="0">
                <a:ea typeface="+mn-ea"/>
                <a:cs typeface="Arial" charset="0"/>
              </a:rPr>
              <a:t> de </a:t>
            </a:r>
            <a:r>
              <a:rPr lang="en-US" sz="1200" dirty="0" err="1">
                <a:ea typeface="+mn-ea"/>
                <a:cs typeface="Arial" charset="0"/>
              </a:rPr>
              <a:t>las</a:t>
            </a:r>
            <a:r>
              <a:rPr lang="en-US" sz="1200" dirty="0">
                <a:ea typeface="+mn-ea"/>
                <a:cs typeface="Arial" charset="0"/>
              </a:rPr>
              <a:t> personas de mayor </a:t>
            </a:r>
            <a:r>
              <a:rPr lang="en-US" sz="1200" dirty="0" err="1">
                <a:ea typeface="+mn-ea"/>
                <a:cs typeface="Arial" charset="0"/>
              </a:rPr>
              <a:t>edad</a:t>
            </a:r>
            <a:r>
              <a:rPr lang="en-US" sz="1200" dirty="0">
                <a:ea typeface="+mn-ea"/>
                <a:cs typeface="Arial" charset="0"/>
              </a:rPr>
              <a:t> </a:t>
            </a:r>
            <a:r>
              <a:rPr lang="en-US" sz="1200" dirty="0" err="1">
                <a:ea typeface="+mn-ea"/>
                <a:cs typeface="Arial" charset="0"/>
              </a:rPr>
              <a:t>pierden</a:t>
            </a:r>
            <a:r>
              <a:rPr lang="en-US" sz="1200" dirty="0">
                <a:ea typeface="+mn-ea"/>
                <a:cs typeface="Arial" charset="0"/>
              </a:rPr>
              <a:t>                 </a:t>
            </a:r>
            <a:r>
              <a:rPr lang="en-US" sz="1200" dirty="0" err="1">
                <a:ea typeface="+mn-ea"/>
                <a:cs typeface="Arial" charset="0"/>
              </a:rPr>
              <a:t>su</a:t>
            </a:r>
            <a:r>
              <a:rPr lang="en-US" sz="1200" dirty="0">
                <a:ea typeface="+mn-ea"/>
                <a:cs typeface="Arial" charset="0"/>
              </a:rPr>
              <a:t> </a:t>
            </a:r>
            <a:r>
              <a:rPr lang="en-US" sz="1200" dirty="0" err="1">
                <a:ea typeface="+mn-ea"/>
                <a:cs typeface="Arial" charset="0"/>
              </a:rPr>
              <a:t>capacidad</a:t>
            </a:r>
            <a:r>
              <a:rPr lang="en-US" sz="1200" dirty="0">
                <a:ea typeface="+mn-ea"/>
                <a:cs typeface="Arial" charset="0"/>
              </a:rPr>
              <a:t> de </a:t>
            </a:r>
            <a:r>
              <a:rPr lang="en-US" sz="1200" dirty="0" err="1">
                <a:ea typeface="+mn-ea"/>
                <a:cs typeface="Arial" charset="0"/>
              </a:rPr>
              <a:t>vivir</a:t>
            </a:r>
            <a:r>
              <a:rPr lang="en-US" sz="1200" dirty="0">
                <a:ea typeface="+mn-ea"/>
                <a:cs typeface="Arial" charset="0"/>
              </a:rPr>
              <a:t> de forma </a:t>
            </a:r>
            <a:r>
              <a:rPr lang="en-US" sz="1200" dirty="0" err="1">
                <a:ea typeface="+mn-ea"/>
                <a:cs typeface="Arial" charset="0"/>
              </a:rPr>
              <a:t>autónoma</a:t>
            </a:r>
            <a:r>
              <a:rPr lang="en-US" sz="1200" dirty="0">
                <a:ea typeface="+mn-ea"/>
                <a:cs typeface="Arial" charset="0"/>
              </a:rPr>
              <a:t> </a:t>
            </a:r>
            <a:r>
              <a:rPr lang="en-US" sz="1200" dirty="0" err="1">
                <a:ea typeface="+mn-ea"/>
                <a:cs typeface="Arial" charset="0"/>
              </a:rPr>
              <a:t>debido</a:t>
            </a:r>
            <a:r>
              <a:rPr lang="en-US" sz="1200" dirty="0">
                <a:ea typeface="+mn-ea"/>
                <a:cs typeface="Arial" charset="0"/>
              </a:rPr>
              <a:t> a </a:t>
            </a:r>
            <a:r>
              <a:rPr lang="en-US" sz="1200" dirty="0" err="1">
                <a:ea typeface="+mn-ea"/>
                <a:cs typeface="Arial" charset="0"/>
              </a:rPr>
              <a:t>su</a:t>
            </a:r>
            <a:r>
              <a:rPr lang="en-US" sz="1200" dirty="0">
                <a:ea typeface="+mn-ea"/>
                <a:cs typeface="Arial" charset="0"/>
              </a:rPr>
              <a:t> </a:t>
            </a:r>
            <a:r>
              <a:rPr lang="en-US" sz="1200" dirty="0" err="1">
                <a:ea typeface="+mn-ea"/>
                <a:cs typeface="Arial" charset="0"/>
              </a:rPr>
              <a:t>limitada</a:t>
            </a:r>
            <a:r>
              <a:rPr lang="en-US" sz="1200" dirty="0">
                <a:ea typeface="+mn-ea"/>
                <a:cs typeface="Arial" charset="0"/>
              </a:rPr>
              <a:t> </a:t>
            </a:r>
            <a:r>
              <a:rPr lang="en-US" sz="1200" dirty="0" err="1">
                <a:ea typeface="+mn-ea"/>
                <a:cs typeface="Arial" charset="0"/>
              </a:rPr>
              <a:t>movilidad</a:t>
            </a:r>
            <a:r>
              <a:rPr lang="en-US" sz="1200" dirty="0">
                <a:ea typeface="+mn-ea"/>
                <a:cs typeface="Arial" charset="0"/>
              </a:rPr>
              <a:t>, </a:t>
            </a:r>
            <a:r>
              <a:rPr lang="en-US" sz="1200" dirty="0" err="1">
                <a:ea typeface="+mn-ea"/>
                <a:cs typeface="Arial" charset="0"/>
              </a:rPr>
              <a:t>su</a:t>
            </a:r>
            <a:r>
              <a:rPr lang="en-US" sz="1200" dirty="0">
                <a:ea typeface="+mn-ea"/>
                <a:cs typeface="Arial" charset="0"/>
              </a:rPr>
              <a:t> </a:t>
            </a:r>
            <a:r>
              <a:rPr lang="en-US" sz="1200" dirty="0" err="1">
                <a:ea typeface="+mn-ea"/>
                <a:cs typeface="Arial" charset="0"/>
              </a:rPr>
              <a:t>debilidad</a:t>
            </a:r>
            <a:r>
              <a:rPr lang="en-US" sz="1200" dirty="0">
                <a:ea typeface="+mn-ea"/>
                <a:cs typeface="Arial" charset="0"/>
              </a:rPr>
              <a:t> u </a:t>
            </a:r>
            <a:r>
              <a:rPr lang="en-US" sz="1200" dirty="0" err="1">
                <a:ea typeface="+mn-ea"/>
                <a:cs typeface="Arial" charset="0"/>
              </a:rPr>
              <a:t>otros</a:t>
            </a:r>
            <a:r>
              <a:rPr lang="en-US" sz="1200" dirty="0">
                <a:ea typeface="+mn-ea"/>
                <a:cs typeface="Arial" charset="0"/>
              </a:rPr>
              <a:t> </a:t>
            </a:r>
            <a:r>
              <a:rPr lang="en-US" sz="1200" dirty="0" err="1">
                <a:ea typeface="+mn-ea"/>
                <a:cs typeface="Arial" charset="0"/>
              </a:rPr>
              <a:t>problemas</a:t>
            </a:r>
            <a:r>
              <a:rPr lang="en-US" sz="1200" dirty="0">
                <a:ea typeface="+mn-ea"/>
                <a:cs typeface="Arial" charset="0"/>
              </a:rPr>
              <a:t> de </a:t>
            </a:r>
            <a:r>
              <a:rPr lang="en-US" sz="1200" dirty="0" err="1">
                <a:ea typeface="+mn-ea"/>
                <a:cs typeface="Arial" charset="0"/>
              </a:rPr>
              <a:t>salud</a:t>
            </a:r>
            <a:r>
              <a:rPr lang="en-US" sz="1200" dirty="0">
                <a:ea typeface="+mn-ea"/>
                <a:cs typeface="Arial" charset="0"/>
              </a:rPr>
              <a:t> </a:t>
            </a:r>
            <a:r>
              <a:rPr lang="en-US" sz="1200" dirty="0" err="1">
                <a:ea typeface="+mn-ea"/>
                <a:cs typeface="Arial" charset="0"/>
              </a:rPr>
              <a:t>físicos</a:t>
            </a:r>
            <a:r>
              <a:rPr lang="en-US" sz="1200" dirty="0">
                <a:ea typeface="+mn-ea"/>
                <a:cs typeface="Arial" charset="0"/>
              </a:rPr>
              <a:t> o </a:t>
            </a:r>
            <a:r>
              <a:rPr lang="en-US" sz="1200" dirty="0" err="1">
                <a:ea typeface="+mn-ea"/>
                <a:cs typeface="Arial" charset="0"/>
              </a:rPr>
              <a:t>mentales</a:t>
            </a:r>
            <a:r>
              <a:rPr lang="en-US" sz="1200" dirty="0">
                <a:ea typeface="+mn-ea"/>
                <a:cs typeface="Arial" charset="0"/>
              </a:rPr>
              <a:t>. </a:t>
            </a:r>
            <a:r>
              <a:rPr lang="en-US" sz="1200" dirty="0" err="1">
                <a:ea typeface="+mn-ea"/>
                <a:cs typeface="Arial" charset="0"/>
              </a:rPr>
              <a:t>Muchas</a:t>
            </a:r>
            <a:r>
              <a:rPr lang="en-US" sz="1200" dirty="0">
                <a:ea typeface="+mn-ea"/>
                <a:cs typeface="Arial" charset="0"/>
              </a:rPr>
              <a:t> </a:t>
            </a:r>
            <a:r>
              <a:rPr lang="en-US" sz="1200" dirty="0" err="1">
                <a:ea typeface="+mn-ea"/>
                <a:cs typeface="Arial" charset="0"/>
              </a:rPr>
              <a:t>necesitan</a:t>
            </a:r>
            <a:r>
              <a:rPr lang="en-US" sz="1200" dirty="0">
                <a:ea typeface="+mn-ea"/>
                <a:cs typeface="Arial" charset="0"/>
              </a:rPr>
              <a:t> </a:t>
            </a:r>
            <a:r>
              <a:rPr lang="en-US" sz="1200" dirty="0" err="1">
                <a:ea typeface="+mn-ea"/>
                <a:cs typeface="Arial" charset="0"/>
              </a:rPr>
              <a:t>una</a:t>
            </a:r>
            <a:r>
              <a:rPr lang="en-US" sz="1200" dirty="0">
                <a:ea typeface="+mn-ea"/>
                <a:cs typeface="Arial" charset="0"/>
              </a:rPr>
              <a:t> </a:t>
            </a:r>
            <a:r>
              <a:rPr lang="en-US" sz="1200" dirty="0" err="1">
                <a:ea typeface="+mn-ea"/>
                <a:cs typeface="Arial" charset="0"/>
              </a:rPr>
              <a:t>atención</a:t>
            </a:r>
            <a:r>
              <a:rPr lang="en-US" sz="1200" dirty="0">
                <a:ea typeface="+mn-ea"/>
                <a:cs typeface="Arial" charset="0"/>
              </a:rPr>
              <a:t> de </a:t>
            </a:r>
            <a:r>
              <a:rPr lang="en-US" sz="1200" dirty="0" err="1">
                <a:ea typeface="+mn-ea"/>
                <a:cs typeface="Arial" charset="0"/>
              </a:rPr>
              <a:t>larga</a:t>
            </a:r>
            <a:r>
              <a:rPr lang="en-US" sz="1200" dirty="0">
                <a:ea typeface="+mn-ea"/>
                <a:cs typeface="Arial" charset="0"/>
              </a:rPr>
              <a:t> </a:t>
            </a:r>
            <a:r>
              <a:rPr lang="en-US" sz="1200" dirty="0" err="1">
                <a:ea typeface="+mn-ea"/>
                <a:cs typeface="Arial" charset="0"/>
              </a:rPr>
              <a:t>duración</a:t>
            </a:r>
            <a:r>
              <a:rPr lang="en-US" sz="1200" dirty="0">
                <a:ea typeface="+mn-ea"/>
                <a:cs typeface="Arial" charset="0"/>
              </a:rPr>
              <a:t>, </a:t>
            </a:r>
            <a:r>
              <a:rPr lang="en-US" sz="1200" dirty="0" err="1">
                <a:ea typeface="+mn-ea"/>
                <a:cs typeface="Arial" charset="0"/>
              </a:rPr>
              <a:t>como</a:t>
            </a:r>
            <a:r>
              <a:rPr lang="en-US" sz="1200" dirty="0">
                <a:ea typeface="+mn-ea"/>
                <a:cs typeface="Arial" charset="0"/>
              </a:rPr>
              <a:t> </a:t>
            </a:r>
            <a:r>
              <a:rPr lang="en-US" sz="1200" dirty="0" err="1">
                <a:ea typeface="+mn-ea"/>
                <a:cs typeface="Arial" charset="0"/>
              </a:rPr>
              <a:t>servicios</a:t>
            </a:r>
            <a:r>
              <a:rPr lang="en-US" sz="1200" dirty="0">
                <a:ea typeface="+mn-ea"/>
                <a:cs typeface="Arial" charset="0"/>
              </a:rPr>
              <a:t> de </a:t>
            </a:r>
            <a:r>
              <a:rPr lang="en-US" sz="1200" dirty="0" err="1">
                <a:ea typeface="+mn-ea"/>
                <a:cs typeface="Arial" charset="0"/>
              </a:rPr>
              <a:t>enfermería</a:t>
            </a:r>
            <a:r>
              <a:rPr lang="en-US" sz="1200" dirty="0">
                <a:ea typeface="+mn-ea"/>
                <a:cs typeface="Arial" charset="0"/>
              </a:rPr>
              <a:t> en                     el </a:t>
            </a:r>
            <a:r>
              <a:rPr lang="en-US" sz="1200" dirty="0" err="1">
                <a:ea typeface="+mn-ea"/>
                <a:cs typeface="Arial" charset="0"/>
              </a:rPr>
              <a:t>domicilio</a:t>
            </a:r>
            <a:r>
              <a:rPr lang="en-US" sz="1200" dirty="0">
                <a:ea typeface="+mn-ea"/>
                <a:cs typeface="Arial" charset="0"/>
              </a:rPr>
              <a:t> y </a:t>
            </a:r>
            <a:r>
              <a:rPr lang="en-US" sz="1200" dirty="0" err="1">
                <a:ea typeface="+mn-ea"/>
                <a:cs typeface="Arial" charset="0"/>
              </a:rPr>
              <a:t>atención</a:t>
            </a:r>
            <a:r>
              <a:rPr lang="en-US" sz="1200" dirty="0">
                <a:ea typeface="+mn-ea"/>
                <a:cs typeface="Arial" charset="0"/>
              </a:rPr>
              <a:t> sanitaria </a:t>
            </a:r>
            <a:r>
              <a:rPr lang="en-US" sz="1200" dirty="0" err="1">
                <a:ea typeface="+mn-ea"/>
                <a:cs typeface="Arial" charset="0"/>
              </a:rPr>
              <a:t>comunitaria</a:t>
            </a:r>
            <a:r>
              <a:rPr lang="en-US" sz="1200" dirty="0">
                <a:ea typeface="+mn-ea"/>
                <a:cs typeface="Arial" charset="0"/>
              </a:rPr>
              <a:t>, </a:t>
            </a:r>
            <a:r>
              <a:rPr lang="en-US" sz="1200" dirty="0" err="1">
                <a:ea typeface="+mn-ea"/>
                <a:cs typeface="Arial" charset="0"/>
              </a:rPr>
              <a:t>residencial</a:t>
            </a:r>
            <a:r>
              <a:rPr lang="en-US" sz="1200" dirty="0">
                <a:ea typeface="+mn-ea"/>
                <a:cs typeface="Arial" charset="0"/>
              </a:rPr>
              <a:t> y </a:t>
            </a:r>
            <a:r>
              <a:rPr lang="en-US" sz="1200" dirty="0" err="1">
                <a:ea typeface="+mn-ea"/>
                <a:cs typeface="Arial" charset="0"/>
              </a:rPr>
              <a:t>hospitalaria</a:t>
            </a:r>
            <a:r>
              <a:rPr lang="en-US" sz="1200" dirty="0">
                <a:ea typeface="+mn-ea"/>
                <a:cs typeface="Arial" charset="0"/>
              </a:rPr>
              <a:t>.</a:t>
            </a:r>
          </a:p>
        </p:txBody>
      </p:sp>
      <p:pic>
        <p:nvPicPr>
          <p:cNvPr id="13320"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39705" t="15555" r="41534" b="75557"/>
          <a:stretch/>
        </p:blipFill>
        <p:spPr bwMode="auto">
          <a:xfrm>
            <a:off x="6253163" y="1484784"/>
            <a:ext cx="2251075"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199" name="Text Box 4"/>
          <p:cNvSpPr txBox="1">
            <a:spLocks noChangeArrowheads="1"/>
          </p:cNvSpPr>
          <p:nvPr/>
        </p:nvSpPr>
        <p:spPr bwMode="auto">
          <a:xfrm>
            <a:off x="604838" y="1700808"/>
            <a:ext cx="7886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spcBef>
                <a:spcPct val="50000"/>
              </a:spcBef>
            </a:pPr>
            <a:r>
              <a:rPr lang="es-ES" sz="2000" b="1" dirty="0">
                <a:solidFill>
                  <a:srgbClr val="009999"/>
                </a:solidFill>
              </a:rPr>
              <a:t>Cuatro Mensajes Claves de las OMS.</a:t>
            </a:r>
            <a:endParaRPr lang="es-ES" sz="2000" dirty="0"/>
          </a:p>
        </p:txBody>
      </p:sp>
      <p:grpSp>
        <p:nvGrpSpPr>
          <p:cNvPr id="14" name="Group 3"/>
          <p:cNvGrpSpPr>
            <a:grpSpLocks/>
          </p:cNvGrpSpPr>
          <p:nvPr/>
        </p:nvGrpSpPr>
        <p:grpSpPr bwMode="auto">
          <a:xfrm>
            <a:off x="250825" y="109439"/>
            <a:ext cx="8642350" cy="1303337"/>
            <a:chOff x="158" y="69"/>
            <a:chExt cx="5444" cy="821"/>
          </a:xfrm>
        </p:grpSpPr>
        <p:sp>
          <p:nvSpPr>
            <p:cNvPr id="15"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16"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Tree>
    <p:extLst>
      <p:ext uri="{BB962C8B-B14F-4D97-AF65-F5344CB8AC3E}">
        <p14:creationId xmlns:p14="http://schemas.microsoft.com/office/powerpoint/2010/main" val="42238239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50825" y="1628775"/>
            <a:ext cx="864235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a:solidFill>
                  <a:srgbClr val="008080"/>
                </a:solidFill>
                <a:cs typeface="Arial" charset="0"/>
              </a:rPr>
              <a:t>¿Por qué hablamos de Medicina de Urgencias Geriátrica</a:t>
            </a:r>
            <a:r>
              <a:rPr lang="es-ES" b="1" dirty="0" smtClean="0">
                <a:solidFill>
                  <a:srgbClr val="008080"/>
                </a:solidFill>
                <a:cs typeface="Arial" charset="0"/>
              </a:rPr>
              <a:t>?</a:t>
            </a:r>
            <a:endParaRPr lang="es-ES" dirty="0">
              <a:latin typeface="Arial Narrow" charset="0"/>
              <a:cs typeface="Arial" charset="0"/>
            </a:endParaRPr>
          </a:p>
          <a:p>
            <a:pPr>
              <a:spcBef>
                <a:spcPct val="50000"/>
              </a:spcBef>
              <a:buClr>
                <a:srgbClr val="008080"/>
              </a:buClr>
              <a:buFontTx/>
              <a:buChar char="•"/>
              <a:defRPr/>
            </a:pPr>
            <a:r>
              <a:rPr lang="es-ES" dirty="0" smtClean="0">
                <a:latin typeface="Arial Narrow" charset="0"/>
                <a:cs typeface="Arial" charset="0"/>
              </a:rPr>
              <a:t> Envejecimiento </a:t>
            </a:r>
            <a:r>
              <a:rPr lang="es-ES" dirty="0">
                <a:latin typeface="Arial Narrow" charset="0"/>
                <a:cs typeface="Arial" charset="0"/>
              </a:rPr>
              <a:t>poblacional progresivo.</a:t>
            </a:r>
          </a:p>
          <a:p>
            <a:pPr marL="800100" lvl="1" indent="-342900">
              <a:spcBef>
                <a:spcPct val="50000"/>
              </a:spcBef>
              <a:buClr>
                <a:srgbClr val="008080"/>
              </a:buClr>
              <a:buSzPct val="75000"/>
              <a:buFont typeface="Wingdings" charset="2"/>
              <a:buChar char="u"/>
              <a:defRPr/>
            </a:pPr>
            <a:r>
              <a:rPr lang="es-ES" dirty="0">
                <a:latin typeface="Arial Narrow" charset="0"/>
                <a:cs typeface="Arial" charset="0"/>
              </a:rPr>
              <a:t> </a:t>
            </a:r>
            <a:r>
              <a:rPr lang="es-ES" dirty="0" smtClean="0">
                <a:latin typeface="Arial Narrow" charset="0"/>
                <a:cs typeface="Arial" charset="0"/>
              </a:rPr>
              <a:t>20</a:t>
            </a:r>
            <a:r>
              <a:rPr lang="es-ES" dirty="0">
                <a:latin typeface="Arial Narrow" charset="0"/>
                <a:cs typeface="Arial" charset="0"/>
              </a:rPr>
              <a:t>% de la población general (30% en el 2050). </a:t>
            </a:r>
          </a:p>
          <a:p>
            <a:pPr marL="800100" lvl="1" indent="-342900">
              <a:spcBef>
                <a:spcPct val="50000"/>
              </a:spcBef>
              <a:buClr>
                <a:srgbClr val="008080"/>
              </a:buClr>
              <a:buSzPct val="75000"/>
              <a:buFont typeface="Wingdings" charset="2"/>
              <a:buChar char="u"/>
              <a:defRPr/>
            </a:pPr>
            <a:r>
              <a:rPr lang="es-ES" dirty="0" smtClean="0">
                <a:latin typeface="Arial Narrow" charset="0"/>
                <a:cs typeface="Arial" charset="0"/>
              </a:rPr>
              <a:t> </a:t>
            </a:r>
            <a:r>
              <a:rPr lang="es-ES" dirty="0">
                <a:latin typeface="Arial Narrow" charset="0"/>
                <a:cs typeface="Arial" charset="0"/>
              </a:rPr>
              <a:t>Alta probabilidad de enfermedades asociadas y dependencia.</a:t>
            </a:r>
          </a:p>
          <a:p>
            <a:pPr marL="800100" lvl="1" indent="-342900">
              <a:spcBef>
                <a:spcPct val="50000"/>
              </a:spcBef>
              <a:buClr>
                <a:srgbClr val="008080"/>
              </a:buClr>
              <a:buSzPct val="75000"/>
              <a:buFont typeface="Wingdings" charset="2"/>
              <a:buChar char="u"/>
              <a:defRPr/>
            </a:pPr>
            <a:r>
              <a:rPr lang="es-ES" dirty="0" smtClean="0">
                <a:latin typeface="Arial Narrow" charset="0"/>
                <a:cs typeface="Arial" charset="0"/>
              </a:rPr>
              <a:t>Demanda </a:t>
            </a:r>
            <a:r>
              <a:rPr lang="es-ES" dirty="0">
                <a:latin typeface="Arial Narrow" charset="0"/>
                <a:cs typeface="Arial" charset="0"/>
              </a:rPr>
              <a:t>creciente de atención urgente (15-25% visitas a SUH)</a:t>
            </a:r>
            <a:r>
              <a:rPr lang="es-ES" dirty="0" smtClean="0">
                <a:latin typeface="Arial Narrow" charset="0"/>
                <a:cs typeface="Arial" charset="0"/>
              </a:rPr>
              <a:t>.</a:t>
            </a: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Tree>
    <p:extLst>
      <p:ext uri="{BB962C8B-B14F-4D97-AF65-F5344CB8AC3E}">
        <p14:creationId xmlns:p14="http://schemas.microsoft.com/office/powerpoint/2010/main" val="13448549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850900" y="5924550"/>
            <a:ext cx="7886700" cy="307975"/>
          </a:xfrm>
          <a:prstGeom prst="rect">
            <a:avLst/>
          </a:prstGeom>
          <a:noFill/>
          <a:ln w="9525">
            <a:noFill/>
            <a:miter lim="800000"/>
            <a:headEnd/>
            <a:tailEnd/>
          </a:ln>
          <a:effectLst/>
        </p:spPr>
        <p:txBody>
          <a:bodyPr>
            <a:spAutoFit/>
          </a:bodyPr>
          <a:lstStyle/>
          <a:p>
            <a:pPr>
              <a:defRPr/>
            </a:pPr>
            <a:r>
              <a:rPr lang="es-ES" sz="1400" b="1" dirty="0">
                <a:solidFill>
                  <a:schemeClr val="tx1">
                    <a:lumMod val="50000"/>
                    <a:lumOff val="50000"/>
                  </a:schemeClr>
                </a:solidFill>
                <a:ea typeface="+mn-ea"/>
                <a:cs typeface="Arial" charset="0"/>
              </a:rPr>
              <a:t>Tasas de Morbilidad Hospitalaria por 100.000 habitantes.</a:t>
            </a:r>
          </a:p>
        </p:txBody>
      </p:sp>
      <p:sp>
        <p:nvSpPr>
          <p:cNvPr id="10242" name="Rectangle 5"/>
          <p:cNvSpPr>
            <a:spLocks noChangeArrowheads="1"/>
          </p:cNvSpPr>
          <p:nvPr/>
        </p:nvSpPr>
        <p:spPr bwMode="auto">
          <a:xfrm>
            <a:off x="250825" y="5938838"/>
            <a:ext cx="8713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endParaRPr lang="es-ES" sz="1200" b="1" dirty="0">
              <a:solidFill>
                <a:srgbClr val="969696"/>
              </a:solidFill>
              <a:latin typeface="Arial Narrow" charset="0"/>
            </a:endParaRPr>
          </a:p>
          <a:p>
            <a:pPr algn="r"/>
            <a:endParaRPr lang="es-ES" sz="1200" b="1" dirty="0">
              <a:solidFill>
                <a:srgbClr val="969696"/>
              </a:solidFill>
              <a:latin typeface="Arial Narrow" charset="0"/>
            </a:endParaRPr>
          </a:p>
          <a:p>
            <a:pPr algn="r"/>
            <a:r>
              <a:rPr lang="es-ES" sz="1200" b="1" dirty="0">
                <a:solidFill>
                  <a:srgbClr val="969696"/>
                </a:solidFill>
                <a:latin typeface="Arial Narrow" charset="0"/>
              </a:rPr>
              <a:t>FUENTE: INE. Encuesta de Morbilidad Hospitalaria 2012.</a:t>
            </a:r>
          </a:p>
        </p:txBody>
      </p:sp>
      <p:graphicFrame>
        <p:nvGraphicFramePr>
          <p:cNvPr id="9" name="Gráfico 8"/>
          <p:cNvGraphicFramePr>
            <a:graphicFrameLocks/>
          </p:cNvGraphicFramePr>
          <p:nvPr/>
        </p:nvGraphicFramePr>
        <p:xfrm>
          <a:off x="508000" y="1714500"/>
          <a:ext cx="8229600" cy="421005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redondeado 4"/>
          <p:cNvSpPr/>
          <p:nvPr/>
        </p:nvSpPr>
        <p:spPr>
          <a:xfrm>
            <a:off x="5473700" y="1905000"/>
            <a:ext cx="3017838" cy="3276600"/>
          </a:xfrm>
          <a:prstGeom prst="roundRect">
            <a:avLst/>
          </a:prstGeom>
          <a:solidFill>
            <a:srgbClr val="FF0000">
              <a:alpha val="17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800">
              <a:solidFill>
                <a:srgbClr val="FF0000"/>
              </a:solidFill>
            </a:endParaRPr>
          </a:p>
        </p:txBody>
      </p:sp>
      <p:grpSp>
        <p:nvGrpSpPr>
          <p:cNvPr id="16" name="Group 3"/>
          <p:cNvGrpSpPr>
            <a:grpSpLocks/>
          </p:cNvGrpSpPr>
          <p:nvPr/>
        </p:nvGrpSpPr>
        <p:grpSpPr bwMode="auto">
          <a:xfrm>
            <a:off x="250825" y="109439"/>
            <a:ext cx="8642350" cy="1303337"/>
            <a:chOff x="158" y="69"/>
            <a:chExt cx="5444" cy="821"/>
          </a:xfrm>
        </p:grpSpPr>
        <p:sp>
          <p:nvSpPr>
            <p:cNvPr id="17"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18"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Tree>
    <p:extLst>
      <p:ext uri="{BB962C8B-B14F-4D97-AF65-F5344CB8AC3E}">
        <p14:creationId xmlns:p14="http://schemas.microsoft.com/office/powerpoint/2010/main" val="193541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50825" y="1628775"/>
            <a:ext cx="8642350"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a:solidFill>
                  <a:srgbClr val="008080"/>
                </a:solidFill>
                <a:cs typeface="Arial" charset="0"/>
              </a:rPr>
              <a:t>¿Por qué hablamos de Medicina de Urgencias Geriátrica</a:t>
            </a:r>
            <a:r>
              <a:rPr lang="es-ES" b="1" dirty="0" smtClean="0">
                <a:solidFill>
                  <a:srgbClr val="008080"/>
                </a:solidFill>
                <a:cs typeface="Arial" charset="0"/>
              </a:rPr>
              <a:t>?</a:t>
            </a:r>
            <a:endParaRPr lang="es-ES" dirty="0">
              <a:latin typeface="Arial Narrow" charset="0"/>
              <a:cs typeface="Arial" charset="0"/>
            </a:endParaRPr>
          </a:p>
          <a:p>
            <a:pPr>
              <a:spcBef>
                <a:spcPct val="50000"/>
              </a:spcBef>
              <a:buClr>
                <a:srgbClr val="008080"/>
              </a:buClr>
              <a:buFontTx/>
              <a:buChar char="•"/>
              <a:defRPr/>
            </a:pPr>
            <a:r>
              <a:rPr lang="es-ES" dirty="0" smtClean="0">
                <a:latin typeface="Arial Narrow" charset="0"/>
                <a:cs typeface="Arial" charset="0"/>
              </a:rPr>
              <a:t> Envejecimiento </a:t>
            </a:r>
            <a:r>
              <a:rPr lang="es-ES" dirty="0">
                <a:latin typeface="Arial Narrow" charset="0"/>
                <a:cs typeface="Arial" charset="0"/>
              </a:rPr>
              <a:t>poblacional progresivo.</a:t>
            </a:r>
          </a:p>
          <a:p>
            <a:pPr marL="800100" lvl="1" indent="-342900">
              <a:spcBef>
                <a:spcPct val="50000"/>
              </a:spcBef>
              <a:buClr>
                <a:srgbClr val="008080"/>
              </a:buClr>
              <a:buSzPct val="75000"/>
              <a:buFont typeface="Wingdings" charset="2"/>
              <a:buChar char="u"/>
              <a:defRPr/>
            </a:pPr>
            <a:r>
              <a:rPr lang="es-ES" dirty="0">
                <a:latin typeface="Arial Narrow" charset="0"/>
                <a:cs typeface="Arial" charset="0"/>
              </a:rPr>
              <a:t> </a:t>
            </a:r>
            <a:r>
              <a:rPr lang="es-ES" dirty="0" smtClean="0">
                <a:latin typeface="Arial Narrow" charset="0"/>
                <a:cs typeface="Arial" charset="0"/>
              </a:rPr>
              <a:t>20</a:t>
            </a:r>
            <a:r>
              <a:rPr lang="es-ES" dirty="0">
                <a:latin typeface="Arial Narrow" charset="0"/>
                <a:cs typeface="Arial" charset="0"/>
              </a:rPr>
              <a:t>% de la población general (30% en el 2050). </a:t>
            </a:r>
          </a:p>
          <a:p>
            <a:pPr marL="800100" lvl="1" indent="-342900">
              <a:spcBef>
                <a:spcPct val="50000"/>
              </a:spcBef>
              <a:buClr>
                <a:srgbClr val="008080"/>
              </a:buClr>
              <a:buSzPct val="75000"/>
              <a:buFont typeface="Wingdings" charset="2"/>
              <a:buChar char="u"/>
              <a:defRPr/>
            </a:pPr>
            <a:r>
              <a:rPr lang="es-ES" dirty="0" smtClean="0">
                <a:latin typeface="Arial Narrow" charset="0"/>
                <a:cs typeface="Arial" charset="0"/>
              </a:rPr>
              <a:t> </a:t>
            </a:r>
            <a:r>
              <a:rPr lang="es-ES" dirty="0">
                <a:latin typeface="Arial Narrow" charset="0"/>
                <a:cs typeface="Arial" charset="0"/>
              </a:rPr>
              <a:t>Alta probabilidad de enfermedades asociadas y dependencia.</a:t>
            </a:r>
          </a:p>
          <a:p>
            <a:pPr marL="800100" lvl="1" indent="-342900">
              <a:spcBef>
                <a:spcPct val="50000"/>
              </a:spcBef>
              <a:buClr>
                <a:srgbClr val="008080"/>
              </a:buClr>
              <a:buSzPct val="75000"/>
              <a:buFont typeface="Wingdings" charset="2"/>
              <a:buChar char="u"/>
              <a:defRPr/>
            </a:pPr>
            <a:r>
              <a:rPr lang="es-ES" dirty="0" smtClean="0">
                <a:latin typeface="Arial Narrow" charset="0"/>
                <a:cs typeface="Arial" charset="0"/>
              </a:rPr>
              <a:t>Demanda </a:t>
            </a:r>
            <a:r>
              <a:rPr lang="es-ES" dirty="0">
                <a:latin typeface="Arial Narrow" charset="0"/>
                <a:cs typeface="Arial" charset="0"/>
              </a:rPr>
              <a:t>creciente de atención urgente (15-25% visitas a SUH)</a:t>
            </a:r>
            <a:r>
              <a:rPr lang="es-ES" dirty="0" smtClean="0">
                <a:latin typeface="Arial Narrow" charset="0"/>
                <a:cs typeface="Arial" charset="0"/>
              </a:rPr>
              <a:t>.</a:t>
            </a:r>
          </a:p>
          <a:p>
            <a:pPr lvl="1">
              <a:spcBef>
                <a:spcPct val="50000"/>
              </a:spcBef>
              <a:buClr>
                <a:srgbClr val="008080"/>
              </a:buClr>
              <a:buSzPct val="75000"/>
              <a:defRPr/>
            </a:pPr>
            <a:endParaRPr lang="es-ES" sz="1200" dirty="0" smtClean="0">
              <a:latin typeface="Arial Narrow" charset="0"/>
              <a:cs typeface="Arial" charset="0"/>
            </a:endParaRPr>
          </a:p>
          <a:p>
            <a:pPr marL="184150" lvl="1" indent="-184150">
              <a:spcBef>
                <a:spcPct val="50000"/>
              </a:spcBef>
              <a:buClr>
                <a:srgbClr val="008080"/>
              </a:buClr>
              <a:buSzPct val="100000"/>
              <a:buFont typeface="Arial"/>
              <a:buChar char="•"/>
              <a:defRPr/>
            </a:pPr>
            <a:r>
              <a:rPr lang="es-ES" dirty="0" smtClean="0">
                <a:latin typeface="Arial Narrow" charset="0"/>
                <a:cs typeface="Arial" charset="0"/>
              </a:rPr>
              <a:t>Mayor uso y complejidad en la atención en comparación con más jóvenes.</a:t>
            </a:r>
          </a:p>
          <a:p>
            <a:pPr marL="800100" lvl="1" indent="-342900">
              <a:spcBef>
                <a:spcPct val="50000"/>
              </a:spcBef>
              <a:buClr>
                <a:srgbClr val="008080"/>
              </a:buClr>
              <a:buSzPct val="75000"/>
              <a:buFont typeface="Wingdings" charset="2"/>
              <a:buChar char="u"/>
              <a:defRPr/>
            </a:pPr>
            <a:r>
              <a:rPr lang="es-ES" dirty="0">
                <a:latin typeface="Arial Narrow" charset="0"/>
                <a:cs typeface="Arial" charset="0"/>
              </a:rPr>
              <a:t> M</a:t>
            </a:r>
            <a:r>
              <a:rPr lang="es-ES" dirty="0" smtClean="0">
                <a:latin typeface="Arial Narrow" charset="0"/>
                <a:cs typeface="Arial" charset="0"/>
              </a:rPr>
              <a:t>ayor número de pruebas complementarias, interconsultas e ingresos hospitalarios y por tanto de tiempo de estancia hospitalaria.</a:t>
            </a:r>
          </a:p>
          <a:p>
            <a:pPr marL="800100" lvl="1" indent="-342900">
              <a:spcBef>
                <a:spcPct val="50000"/>
              </a:spcBef>
              <a:buClr>
                <a:srgbClr val="008080"/>
              </a:buClr>
              <a:buSzPct val="75000"/>
              <a:buFont typeface="Wingdings" charset="2"/>
              <a:buChar char="u"/>
              <a:defRPr/>
            </a:pPr>
            <a:r>
              <a:rPr lang="es-ES" dirty="0" smtClean="0">
                <a:latin typeface="Arial Narrow" charset="0"/>
                <a:cs typeface="Arial" charset="0"/>
              </a:rPr>
              <a:t>Mayor porcentaje de ingresos y de resultados adversos tras el alta.</a:t>
            </a: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Tree>
    <p:extLst>
      <p:ext uri="{BB962C8B-B14F-4D97-AF65-F5344CB8AC3E}">
        <p14:creationId xmlns:p14="http://schemas.microsoft.com/office/powerpoint/2010/main" val="32646778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Imagen 6"/>
          <p:cNvPicPr>
            <a:picLocks noChangeAspect="1"/>
          </p:cNvPicPr>
          <p:nvPr/>
        </p:nvPicPr>
        <p:blipFill>
          <a:blip r:embed="rId2">
            <a:extLst>
              <a:ext uri="{28A0092B-C50C-407E-A947-70E740481C1C}">
                <a14:useLocalDpi xmlns:a14="http://schemas.microsoft.com/office/drawing/2010/main" val="0"/>
              </a:ext>
            </a:extLst>
          </a:blip>
          <a:srcRect l="1466" r="16171" b="1976"/>
          <a:stretch>
            <a:fillRect/>
          </a:stretch>
        </p:blipFill>
        <p:spPr bwMode="auto">
          <a:xfrm>
            <a:off x="850900" y="2276872"/>
            <a:ext cx="7531100" cy="375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6"/>
          <p:cNvSpPr>
            <a:spLocks noChangeArrowheads="1"/>
          </p:cNvSpPr>
          <p:nvPr/>
        </p:nvSpPr>
        <p:spPr bwMode="auto">
          <a:xfrm>
            <a:off x="250825" y="6121400"/>
            <a:ext cx="8713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s-ES" sz="1200" b="1">
                <a:solidFill>
                  <a:srgbClr val="969696"/>
                </a:solidFill>
                <a:latin typeface="Arial Narrow" charset="0"/>
              </a:rPr>
              <a:t>Schnitkera L et al.</a:t>
            </a:r>
          </a:p>
          <a:p>
            <a:pPr algn="r"/>
            <a:r>
              <a:rPr lang="es-ES" sz="1200" b="1">
                <a:solidFill>
                  <a:srgbClr val="969696"/>
                </a:solidFill>
                <a:latin typeface="Arial Narrow" charset="0"/>
              </a:rPr>
              <a:t>Negative health outcomes and adverse events in older people attending emergency departments: A systematic review.</a:t>
            </a:r>
          </a:p>
          <a:p>
            <a:pPr algn="r"/>
            <a:r>
              <a:rPr lang="es-ES" sz="1200" b="1">
                <a:solidFill>
                  <a:srgbClr val="969696"/>
                </a:solidFill>
                <a:latin typeface="Arial Narrow" charset="0"/>
              </a:rPr>
              <a:t>Australasian Emergency Nursing Journal (2011) 14, 141—162</a:t>
            </a:r>
          </a:p>
        </p:txBody>
      </p:sp>
      <p:sp>
        <p:nvSpPr>
          <p:cNvPr id="13" name="Text Box 5"/>
          <p:cNvSpPr txBox="1">
            <a:spLocks noChangeArrowheads="1"/>
          </p:cNvSpPr>
          <p:nvPr/>
        </p:nvSpPr>
        <p:spPr bwMode="auto">
          <a:xfrm>
            <a:off x="0" y="6122988"/>
            <a:ext cx="9144000" cy="708025"/>
          </a:xfrm>
          <a:prstGeom prst="rect">
            <a:avLst/>
          </a:prstGeom>
          <a:solidFill>
            <a:srgbClr val="009999"/>
          </a:solidFill>
          <a:ln w="9525">
            <a:solidFill>
              <a:srgbClr val="009999"/>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buClr>
                <a:schemeClr val="bg1"/>
              </a:buClr>
            </a:pPr>
            <a:r>
              <a:rPr lang="es-ES" sz="2000" b="1">
                <a:solidFill>
                  <a:schemeClr val="bg1"/>
                </a:solidFill>
              </a:rPr>
              <a:t>La atención subóptima en el paciente anciano se asocia a                   resultados adversos.</a:t>
            </a:r>
          </a:p>
        </p:txBody>
      </p:sp>
      <p:grpSp>
        <p:nvGrpSpPr>
          <p:cNvPr id="10" name="Group 3"/>
          <p:cNvGrpSpPr>
            <a:grpSpLocks/>
          </p:cNvGrpSpPr>
          <p:nvPr/>
        </p:nvGrpSpPr>
        <p:grpSpPr bwMode="auto">
          <a:xfrm>
            <a:off x="250825" y="109439"/>
            <a:ext cx="8642350" cy="1303337"/>
            <a:chOff x="158" y="69"/>
            <a:chExt cx="5444" cy="821"/>
          </a:xfrm>
        </p:grpSpPr>
        <p:sp>
          <p:nvSpPr>
            <p:cNvPr id="11"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12"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
        <p:nvSpPr>
          <p:cNvPr id="14" name="Text Box 2"/>
          <p:cNvSpPr txBox="1">
            <a:spLocks noChangeArrowheads="1"/>
          </p:cNvSpPr>
          <p:nvPr/>
        </p:nvSpPr>
        <p:spPr bwMode="auto">
          <a:xfrm>
            <a:off x="250825" y="1628775"/>
            <a:ext cx="8642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smtClean="0">
                <a:solidFill>
                  <a:srgbClr val="008080"/>
                </a:solidFill>
                <a:cs typeface="Arial" charset="0"/>
              </a:rPr>
              <a:t>Eventos Adversos en el Anciano atendido en los SUH</a:t>
            </a:r>
            <a:endParaRPr lang="es-ES" dirty="0">
              <a:latin typeface="Arial Narrow" charset="0"/>
              <a:cs typeface="Arial" charset="0"/>
            </a:endParaRPr>
          </a:p>
        </p:txBody>
      </p:sp>
    </p:spTree>
    <p:extLst>
      <p:ext uri="{BB962C8B-B14F-4D97-AF65-F5344CB8AC3E}">
        <p14:creationId xmlns:p14="http://schemas.microsoft.com/office/powerpoint/2010/main" val="35743675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50825" y="1628775"/>
            <a:ext cx="8642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smtClean="0">
                <a:solidFill>
                  <a:srgbClr val="008080"/>
                </a:solidFill>
                <a:cs typeface="Arial" charset="0"/>
              </a:rPr>
              <a:t>¿Qué piensa la población de los Servicios de Urgencias?</a:t>
            </a:r>
            <a:endParaRPr lang="es-ES" dirty="0">
              <a:latin typeface="Arial Narrow" charset="0"/>
              <a:cs typeface="Arial" charset="0"/>
            </a:endParaRP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pic>
        <p:nvPicPr>
          <p:cNvPr id="6" name="Imagen 5"/>
          <p:cNvPicPr>
            <a:picLocks noChangeAspect="1"/>
          </p:cNvPicPr>
          <p:nvPr/>
        </p:nvPicPr>
        <p:blipFill>
          <a:blip r:embed="rId2"/>
          <a:stretch>
            <a:fillRect/>
          </a:stretch>
        </p:blipFill>
        <p:spPr>
          <a:xfrm>
            <a:off x="395536" y="2204864"/>
            <a:ext cx="8280920" cy="4536504"/>
          </a:xfrm>
          <a:prstGeom prst="rect">
            <a:avLst/>
          </a:prstGeom>
        </p:spPr>
      </p:pic>
    </p:spTree>
    <p:extLst>
      <p:ext uri="{BB962C8B-B14F-4D97-AF65-F5344CB8AC3E}">
        <p14:creationId xmlns:p14="http://schemas.microsoft.com/office/powerpoint/2010/main" val="261153276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50825" y="1628775"/>
            <a:ext cx="8642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smtClean="0">
                <a:solidFill>
                  <a:srgbClr val="008080"/>
                </a:solidFill>
                <a:cs typeface="Arial" charset="0"/>
              </a:rPr>
              <a:t>¿Qué piensa la población de los Servicios de Urgencias?</a:t>
            </a:r>
            <a:endParaRPr lang="es-ES" dirty="0">
              <a:latin typeface="Arial Narrow" charset="0"/>
              <a:cs typeface="Arial" charset="0"/>
            </a:endParaRP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pic>
        <p:nvPicPr>
          <p:cNvPr id="11" name="Imagen 10"/>
          <p:cNvPicPr>
            <a:picLocks noChangeAspect="1"/>
          </p:cNvPicPr>
          <p:nvPr/>
        </p:nvPicPr>
        <p:blipFill>
          <a:blip r:embed="rId2"/>
          <a:stretch>
            <a:fillRect/>
          </a:stretch>
        </p:blipFill>
        <p:spPr>
          <a:xfrm>
            <a:off x="358080" y="2174552"/>
            <a:ext cx="8318376" cy="4638824"/>
          </a:xfrm>
          <a:prstGeom prst="rect">
            <a:avLst/>
          </a:prstGeom>
        </p:spPr>
      </p:pic>
    </p:spTree>
    <p:extLst>
      <p:ext uri="{BB962C8B-B14F-4D97-AF65-F5344CB8AC3E}">
        <p14:creationId xmlns:p14="http://schemas.microsoft.com/office/powerpoint/2010/main" val="29876139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pic>
        <p:nvPicPr>
          <p:cNvPr id="2" name="Imagen 1"/>
          <p:cNvPicPr>
            <a:picLocks noChangeAspect="1"/>
          </p:cNvPicPr>
          <p:nvPr/>
        </p:nvPicPr>
        <p:blipFill>
          <a:blip r:embed="rId2"/>
          <a:stretch>
            <a:fillRect/>
          </a:stretch>
        </p:blipFill>
        <p:spPr>
          <a:xfrm>
            <a:off x="2051720" y="2996952"/>
            <a:ext cx="5052268" cy="3362055"/>
          </a:xfrm>
          <a:prstGeom prst="rect">
            <a:avLst/>
          </a:prstGeom>
        </p:spPr>
      </p:pic>
      <p:pic>
        <p:nvPicPr>
          <p:cNvPr id="3" name="Imagen 2"/>
          <p:cNvPicPr>
            <a:picLocks noChangeAspect="1"/>
          </p:cNvPicPr>
          <p:nvPr/>
        </p:nvPicPr>
        <p:blipFill>
          <a:blip r:embed="rId3"/>
          <a:stretch>
            <a:fillRect/>
          </a:stretch>
        </p:blipFill>
        <p:spPr>
          <a:xfrm>
            <a:off x="1625600" y="1844824"/>
            <a:ext cx="5892800" cy="812800"/>
          </a:xfrm>
          <a:prstGeom prst="rect">
            <a:avLst/>
          </a:prstGeom>
        </p:spPr>
      </p:pic>
    </p:spTree>
    <p:extLst>
      <p:ext uri="{BB962C8B-B14F-4D97-AF65-F5344CB8AC3E}">
        <p14:creationId xmlns:p14="http://schemas.microsoft.com/office/powerpoint/2010/main" val="1629288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50825" y="1628775"/>
            <a:ext cx="8642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smtClean="0">
                <a:solidFill>
                  <a:srgbClr val="008080"/>
                </a:solidFill>
                <a:cs typeface="Arial" charset="0"/>
              </a:rPr>
              <a:t>PUNTOS </a:t>
            </a:r>
            <a:r>
              <a:rPr lang="es-ES" b="1" dirty="0" smtClean="0">
                <a:solidFill>
                  <a:srgbClr val="008080"/>
                </a:solidFill>
                <a:cs typeface="Arial" charset="0"/>
              </a:rPr>
              <a:t>FUERTES</a:t>
            </a:r>
            <a:endParaRPr lang="es-ES" dirty="0">
              <a:latin typeface="Arial Narrow" charset="0"/>
              <a:cs typeface="Arial" charset="0"/>
            </a:endParaRP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Tree>
    <p:extLst>
      <p:ext uri="{BB962C8B-B14F-4D97-AF65-F5344CB8AC3E}">
        <p14:creationId xmlns:p14="http://schemas.microsoft.com/office/powerpoint/2010/main" val="27739325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699792" y="1772816"/>
            <a:ext cx="3797643" cy="4725144"/>
          </a:xfrm>
          <a:prstGeom prst="rect">
            <a:avLst/>
          </a:prstGeom>
        </p:spPr>
      </p:pic>
      <p:grpSp>
        <p:nvGrpSpPr>
          <p:cNvPr id="5" name="Group 3"/>
          <p:cNvGrpSpPr>
            <a:grpSpLocks/>
          </p:cNvGrpSpPr>
          <p:nvPr/>
        </p:nvGrpSpPr>
        <p:grpSpPr bwMode="auto">
          <a:xfrm>
            <a:off x="250825" y="109439"/>
            <a:ext cx="8642350" cy="1303337"/>
            <a:chOff x="158" y="69"/>
            <a:chExt cx="5444" cy="821"/>
          </a:xfrm>
        </p:grpSpPr>
        <p:sp>
          <p:nvSpPr>
            <p:cNvPr id="6"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7"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
        <p:nvSpPr>
          <p:cNvPr id="9" name="CuadroTexto 8"/>
          <p:cNvSpPr txBox="1"/>
          <p:nvPr/>
        </p:nvSpPr>
        <p:spPr>
          <a:xfrm>
            <a:off x="251520" y="5541039"/>
            <a:ext cx="8784976" cy="1200329"/>
          </a:xfrm>
          <a:prstGeom prst="rect">
            <a:avLst/>
          </a:prstGeom>
          <a:solidFill>
            <a:srgbClr val="ECDA53"/>
          </a:solidFill>
        </p:spPr>
        <p:txBody>
          <a:bodyPr wrap="square" rtlCol="0">
            <a:spAutoFit/>
          </a:bodyPr>
          <a:lstStyle/>
          <a:p>
            <a:pPr algn="ctr"/>
            <a:r>
              <a:rPr lang="es-ES" sz="3600" b="1" dirty="0" smtClean="0">
                <a:solidFill>
                  <a:schemeClr val="bg1">
                    <a:lumMod val="50000"/>
                  </a:schemeClr>
                </a:solidFill>
              </a:rPr>
              <a:t>“I WANT YOU IN THE ED and                      I WANT YOU NOW”</a:t>
            </a:r>
            <a:endParaRPr lang="es-ES" sz="3600" b="1" dirty="0">
              <a:solidFill>
                <a:schemeClr val="bg1">
                  <a:lumMod val="50000"/>
                </a:schemeClr>
              </a:solidFill>
            </a:endParaRPr>
          </a:p>
        </p:txBody>
      </p:sp>
    </p:spTree>
    <p:extLst>
      <p:ext uri="{BB962C8B-B14F-4D97-AF65-F5344CB8AC3E}">
        <p14:creationId xmlns:p14="http://schemas.microsoft.com/office/powerpoint/2010/main" val="167505784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50825" y="1628775"/>
            <a:ext cx="864235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smtClean="0">
                <a:solidFill>
                  <a:srgbClr val="008080"/>
                </a:solidFill>
                <a:cs typeface="Arial" charset="0"/>
              </a:rPr>
              <a:t>PUNTOS FUERTES</a:t>
            </a:r>
            <a:endParaRPr lang="es-ES" dirty="0">
              <a:latin typeface="Arial Narrow" charset="0"/>
              <a:cs typeface="Arial" charset="0"/>
            </a:endParaRP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Especialista de Geriatría es experto la VALORACIÓN GLOBAL y </a:t>
            </a:r>
            <a:r>
              <a:rPr lang="es-ES" dirty="0">
                <a:latin typeface="Arial Narrow" charset="0"/>
                <a:cs typeface="Arial" charset="0"/>
              </a:rPr>
              <a:t> </a:t>
            </a:r>
            <a:r>
              <a:rPr lang="es-ES" dirty="0" smtClean="0">
                <a:latin typeface="Arial Narrow" charset="0"/>
                <a:cs typeface="Arial" charset="0"/>
              </a:rPr>
              <a:t>                 el manejo del paciente anciano, y más aún del paciente geriátrico.</a:t>
            </a:r>
            <a:endParaRPr lang="es-ES" dirty="0">
              <a:latin typeface="Arial Narrow" charset="0"/>
              <a:cs typeface="Arial" charset="0"/>
            </a:endParaRPr>
          </a:p>
          <a:p>
            <a:pPr marL="800100" lvl="1" indent="-342900">
              <a:spcBef>
                <a:spcPct val="50000"/>
              </a:spcBef>
              <a:buClr>
                <a:srgbClr val="008080"/>
              </a:buClr>
              <a:buSzPct val="75000"/>
              <a:buFont typeface="Wingdings" charset="2"/>
              <a:buChar char="u"/>
              <a:defRPr/>
            </a:pPr>
            <a:r>
              <a:rPr lang="es-ES" dirty="0" smtClean="0">
                <a:latin typeface="Arial Narrow" charset="0"/>
                <a:cs typeface="Arial" charset="0"/>
              </a:rPr>
              <a:t>Detección precoz del paciente anciano frágil.</a:t>
            </a:r>
          </a:p>
          <a:p>
            <a:pPr marL="800100" lvl="1" indent="-342900">
              <a:spcBef>
                <a:spcPct val="50000"/>
              </a:spcBef>
              <a:buClr>
                <a:srgbClr val="008080"/>
              </a:buClr>
              <a:buSzPct val="75000"/>
              <a:buFont typeface="Wingdings" charset="2"/>
              <a:buChar char="u"/>
              <a:defRPr/>
            </a:pPr>
            <a:r>
              <a:rPr lang="es-ES" dirty="0" smtClean="0">
                <a:latin typeface="Arial Narrow" charset="0"/>
                <a:cs typeface="Arial" charset="0"/>
              </a:rPr>
              <a:t>Manejo de patología crónica agudizada y síndromes geriátricos.</a:t>
            </a:r>
          </a:p>
          <a:p>
            <a:pPr marL="800100" lvl="1" indent="-342900">
              <a:spcBef>
                <a:spcPct val="50000"/>
              </a:spcBef>
              <a:buClr>
                <a:srgbClr val="008080"/>
              </a:buClr>
              <a:buSzPct val="75000"/>
              <a:buFont typeface="Wingdings" charset="2"/>
              <a:buChar char="u"/>
              <a:defRPr/>
            </a:pPr>
            <a:r>
              <a:rPr lang="es-ES" dirty="0" smtClean="0">
                <a:latin typeface="Arial Narrow" charset="0"/>
                <a:cs typeface="Arial" charset="0"/>
              </a:rPr>
              <a:t>Manejo comorbilidad y polifarmacia disminuyendo el riesgo de RAM.</a:t>
            </a:r>
          </a:p>
          <a:p>
            <a:pPr marL="800100" lvl="1" indent="-342900">
              <a:spcBef>
                <a:spcPct val="50000"/>
              </a:spcBef>
              <a:buClr>
                <a:srgbClr val="008080"/>
              </a:buClr>
              <a:buSzPct val="75000"/>
              <a:buFont typeface="Wingdings" charset="2"/>
              <a:buChar char="u"/>
              <a:defRPr/>
            </a:pPr>
            <a:r>
              <a:rPr lang="es-ES" dirty="0">
                <a:latin typeface="Arial Narrow" charset="0"/>
                <a:cs typeface="Arial" charset="0"/>
              </a:rPr>
              <a:t>Evitar ingresos </a:t>
            </a:r>
            <a:r>
              <a:rPr lang="es-ES" dirty="0" smtClean="0">
                <a:latin typeface="Arial Narrow" charset="0"/>
                <a:cs typeface="Arial" charset="0"/>
              </a:rPr>
              <a:t>inadecuados y traslados desde las residencias.</a:t>
            </a:r>
          </a:p>
          <a:p>
            <a:pPr marL="184150" indent="-184150">
              <a:spcBef>
                <a:spcPct val="50000"/>
              </a:spcBef>
              <a:buClr>
                <a:srgbClr val="008080"/>
              </a:buClr>
              <a:buSzPct val="100000"/>
              <a:buFont typeface="Arial"/>
              <a:buChar char="•"/>
              <a:defRPr/>
            </a:pPr>
            <a:r>
              <a:rPr lang="es-ES" dirty="0">
                <a:latin typeface="Arial Narrow" charset="0"/>
                <a:cs typeface="Arial" charset="0"/>
              </a:rPr>
              <a:t>E</a:t>
            </a:r>
            <a:r>
              <a:rPr lang="es-ES" dirty="0" smtClean="0">
                <a:latin typeface="Arial Narrow" charset="0"/>
                <a:cs typeface="Arial" charset="0"/>
              </a:rPr>
              <a:t>xperiencia de trabajar y liderar equipos interdisciplinares.</a:t>
            </a:r>
          </a:p>
          <a:p>
            <a:pPr marL="184150" indent="-184150">
              <a:spcBef>
                <a:spcPct val="50000"/>
              </a:spcBef>
              <a:buClr>
                <a:srgbClr val="008080"/>
              </a:buClr>
              <a:buSzPct val="100000"/>
              <a:buFont typeface="Arial"/>
              <a:buChar char="•"/>
              <a:defRPr/>
            </a:pPr>
            <a:r>
              <a:rPr lang="es-ES" dirty="0">
                <a:latin typeface="Arial Narrow" charset="0"/>
                <a:cs typeface="Arial" charset="0"/>
              </a:rPr>
              <a:t>M</a:t>
            </a:r>
            <a:r>
              <a:rPr lang="es-ES" dirty="0" smtClean="0">
                <a:latin typeface="Arial Narrow" charset="0"/>
                <a:cs typeface="Arial" charset="0"/>
              </a:rPr>
              <a:t>ucha experiencia en resolución de conflictos y buscar “otras” soluciones. </a:t>
            </a:r>
          </a:p>
          <a:p>
            <a:pPr marL="184150" indent="-184150">
              <a:spcBef>
                <a:spcPct val="50000"/>
              </a:spcBef>
              <a:buClr>
                <a:srgbClr val="008080"/>
              </a:buClr>
              <a:buSzPct val="100000"/>
              <a:buFont typeface="Arial"/>
              <a:buChar char="•"/>
              <a:defRPr/>
            </a:pPr>
            <a:r>
              <a:rPr lang="es-ES" dirty="0" smtClean="0">
                <a:latin typeface="Arial Narrow" charset="0"/>
                <a:cs typeface="Arial" charset="0"/>
              </a:rPr>
              <a:t>Mucha mucha experiencia en la continuidad de cuidados.</a:t>
            </a: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Tree>
    <p:extLst>
      <p:ext uri="{BB962C8B-B14F-4D97-AF65-F5344CB8AC3E}">
        <p14:creationId xmlns:p14="http://schemas.microsoft.com/office/powerpoint/2010/main" val="22066382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50825" y="1628775"/>
            <a:ext cx="8642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smtClean="0">
                <a:solidFill>
                  <a:srgbClr val="008080"/>
                </a:solidFill>
                <a:cs typeface="Arial" charset="0"/>
              </a:rPr>
              <a:t>PUNTOS </a:t>
            </a:r>
            <a:r>
              <a:rPr lang="es-ES" b="1" dirty="0" smtClean="0">
                <a:solidFill>
                  <a:srgbClr val="008080"/>
                </a:solidFill>
                <a:cs typeface="Arial" charset="0"/>
              </a:rPr>
              <a:t>DEBILES</a:t>
            </a:r>
            <a:endParaRPr lang="es-ES" dirty="0">
              <a:latin typeface="Arial Narrow" charset="0"/>
              <a:cs typeface="Arial" charset="0"/>
            </a:endParaRP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Tree>
    <p:extLst>
      <p:ext uri="{BB962C8B-B14F-4D97-AF65-F5344CB8AC3E}">
        <p14:creationId xmlns:p14="http://schemas.microsoft.com/office/powerpoint/2010/main" val="16591139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50825" y="1628775"/>
            <a:ext cx="864235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smtClean="0">
                <a:solidFill>
                  <a:srgbClr val="008080"/>
                </a:solidFill>
                <a:cs typeface="Arial" charset="0"/>
              </a:rPr>
              <a:t>PUNTOS DEBILES</a:t>
            </a:r>
            <a:endParaRPr lang="es-ES" dirty="0">
              <a:latin typeface="Arial Narrow" charset="0"/>
              <a:cs typeface="Arial" charset="0"/>
            </a:endParaRP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Falta de Formación en Conocimientos y Habilidades de la MUE en               el periodo formativo de la residencia de Geriatría.</a:t>
            </a: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Tree>
    <p:extLst>
      <p:ext uri="{BB962C8B-B14F-4D97-AF65-F5344CB8AC3E}">
        <p14:creationId xmlns:p14="http://schemas.microsoft.com/office/powerpoint/2010/main" val="276334829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50825" y="1628775"/>
            <a:ext cx="864235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smtClean="0">
                <a:solidFill>
                  <a:srgbClr val="008080"/>
                </a:solidFill>
                <a:cs typeface="Arial" charset="0"/>
              </a:rPr>
              <a:t>Formación en MUE durante el Periodo de Formativo GRT</a:t>
            </a:r>
            <a:endParaRPr lang="es-ES" dirty="0">
              <a:latin typeface="Arial Narrow" charset="0"/>
              <a:cs typeface="Arial" charset="0"/>
            </a:endParaRP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La formación en MUE proviene de las Guardias Médicas.</a:t>
            </a:r>
          </a:p>
          <a:p>
            <a:pPr>
              <a:spcBef>
                <a:spcPct val="50000"/>
              </a:spcBef>
              <a:buClr>
                <a:srgbClr val="008080"/>
              </a:buClr>
              <a:defRPr/>
            </a:pPr>
            <a:r>
              <a:rPr lang="es-ES" dirty="0" smtClean="0">
                <a:latin typeface="Arial Narrow" charset="0"/>
                <a:cs typeface="Arial" charset="0"/>
              </a:rPr>
              <a:t>“Las </a:t>
            </a:r>
            <a:r>
              <a:rPr lang="es-ES" dirty="0">
                <a:latin typeface="Arial Narrow" charset="0"/>
                <a:cs typeface="Arial" charset="0"/>
              </a:rPr>
              <a:t>guardias tienen carácter formativo por lo que su </a:t>
            </a:r>
            <a:r>
              <a:rPr lang="es-ES" dirty="0" smtClean="0">
                <a:latin typeface="Arial Narrow" charset="0"/>
                <a:cs typeface="Arial" charset="0"/>
              </a:rPr>
              <a:t>realización durante </a:t>
            </a:r>
            <a:r>
              <a:rPr lang="es-ES" dirty="0">
                <a:latin typeface="Arial Narrow" charset="0"/>
                <a:cs typeface="Arial" charset="0"/>
              </a:rPr>
              <a:t>el periodo de residencia es </a:t>
            </a:r>
            <a:r>
              <a:rPr lang="es-ES" dirty="0" smtClean="0">
                <a:latin typeface="Arial Narrow" charset="0"/>
                <a:cs typeface="Arial" charset="0"/>
              </a:rPr>
              <a:t>obligatoria. Durante </a:t>
            </a:r>
            <a:r>
              <a:rPr lang="es-ES" dirty="0">
                <a:latin typeface="Arial Narrow" charset="0"/>
                <a:cs typeface="Arial" charset="0"/>
              </a:rPr>
              <a:t>todo el periodo formativo se realizaran guardias en </a:t>
            </a:r>
            <a:r>
              <a:rPr lang="es-ES" dirty="0" smtClean="0">
                <a:latin typeface="Arial Narrow" charset="0"/>
                <a:cs typeface="Arial" charset="0"/>
              </a:rPr>
              <a:t>urgencias del </a:t>
            </a:r>
            <a:r>
              <a:rPr lang="es-ES" dirty="0">
                <a:latin typeface="Arial Narrow" charset="0"/>
                <a:cs typeface="Arial" charset="0"/>
              </a:rPr>
              <a:t>Hospital General y en el área de Hospitalización, recomendándose </a:t>
            </a:r>
            <a:r>
              <a:rPr lang="es-ES" dirty="0" smtClean="0">
                <a:latin typeface="Arial Narrow" charset="0"/>
                <a:cs typeface="Arial" charset="0"/>
              </a:rPr>
              <a:t>que según </a:t>
            </a:r>
            <a:r>
              <a:rPr lang="es-ES" dirty="0">
                <a:latin typeface="Arial Narrow" charset="0"/>
                <a:cs typeface="Arial" charset="0"/>
              </a:rPr>
              <a:t>se avanza en el programa formativo, el número de guardias </a:t>
            </a:r>
            <a:r>
              <a:rPr lang="es-ES" dirty="0" smtClean="0">
                <a:latin typeface="Arial Narrow" charset="0"/>
                <a:cs typeface="Arial" charset="0"/>
              </a:rPr>
              <a:t>de urgencias </a:t>
            </a:r>
            <a:r>
              <a:rPr lang="es-ES" dirty="0">
                <a:latin typeface="Arial Narrow" charset="0"/>
                <a:cs typeface="Arial" charset="0"/>
              </a:rPr>
              <a:t>disminuya a la vez que se incrementa el de </a:t>
            </a:r>
            <a:r>
              <a:rPr lang="es-ES" dirty="0" smtClean="0">
                <a:latin typeface="Arial Narrow" charset="0"/>
                <a:cs typeface="Arial" charset="0"/>
              </a:rPr>
              <a:t>hospitalización”.</a:t>
            </a:r>
          </a:p>
          <a:p>
            <a:pPr>
              <a:spcBef>
                <a:spcPct val="50000"/>
              </a:spcBef>
              <a:buClr>
                <a:srgbClr val="008080"/>
              </a:buClr>
              <a:defRPr/>
            </a:pPr>
            <a:r>
              <a:rPr lang="es-ES" dirty="0" smtClean="0">
                <a:latin typeface="Arial Narrow" charset="0"/>
                <a:cs typeface="Arial" charset="0"/>
              </a:rPr>
              <a:t>“Durante </a:t>
            </a:r>
            <a:r>
              <a:rPr lang="es-ES" dirty="0">
                <a:latin typeface="Arial Narrow" charset="0"/>
                <a:cs typeface="Arial" charset="0"/>
              </a:rPr>
              <a:t>las rotaciones con servicios específicos de </a:t>
            </a:r>
            <a:r>
              <a:rPr lang="es-ES" dirty="0" smtClean="0">
                <a:latin typeface="Arial Narrow" charset="0"/>
                <a:cs typeface="Arial" charset="0"/>
              </a:rPr>
              <a:t>guardia también </a:t>
            </a:r>
            <a:r>
              <a:rPr lang="es-ES" dirty="0">
                <a:latin typeface="Arial Narrow" charset="0"/>
                <a:cs typeface="Arial" charset="0"/>
              </a:rPr>
              <a:t>podrán realizarse guardias en los </a:t>
            </a:r>
            <a:r>
              <a:rPr lang="es-ES" dirty="0" smtClean="0">
                <a:latin typeface="Arial Narrow" charset="0"/>
                <a:cs typeface="Arial" charset="0"/>
              </a:rPr>
              <a:t>mismos”.</a:t>
            </a:r>
            <a:endParaRPr lang="es-ES" dirty="0">
              <a:latin typeface="Arial Narrow" charset="0"/>
              <a:cs typeface="Arial" charset="0"/>
            </a:endParaRPr>
          </a:p>
          <a:p>
            <a:pPr>
              <a:spcBef>
                <a:spcPct val="50000"/>
              </a:spcBef>
              <a:buClr>
                <a:srgbClr val="008080"/>
              </a:buClr>
              <a:defRPr/>
            </a:pPr>
            <a:r>
              <a:rPr lang="es-ES" dirty="0" smtClean="0">
                <a:latin typeface="Arial Narrow" charset="0"/>
                <a:cs typeface="Arial" charset="0"/>
              </a:rPr>
              <a:t>Se </a:t>
            </a:r>
            <a:r>
              <a:rPr lang="es-ES" dirty="0">
                <a:latin typeface="Arial Narrow" charset="0"/>
                <a:cs typeface="Arial" charset="0"/>
              </a:rPr>
              <a:t>aconseja realizar entre 4 y 6 guardias mensuales</a:t>
            </a:r>
            <a:r>
              <a:rPr lang="es-ES" dirty="0" smtClean="0">
                <a:latin typeface="Arial Narrow" charset="0"/>
                <a:cs typeface="Arial" charset="0"/>
              </a:rPr>
              <a:t>.</a:t>
            </a:r>
            <a:endParaRPr lang="es-ES" dirty="0">
              <a:latin typeface="Arial Narrow" charset="0"/>
              <a:cs typeface="Arial" charset="0"/>
            </a:endParaRP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
        <p:nvSpPr>
          <p:cNvPr id="6" name="Rectangle 5"/>
          <p:cNvSpPr>
            <a:spLocks noChangeArrowheads="1"/>
          </p:cNvSpPr>
          <p:nvPr/>
        </p:nvSpPr>
        <p:spPr bwMode="auto">
          <a:xfrm>
            <a:off x="107504" y="6351711"/>
            <a:ext cx="900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s-ES" sz="1200" b="1" dirty="0" smtClean="0">
                <a:solidFill>
                  <a:srgbClr val="969696"/>
                </a:solidFill>
                <a:latin typeface="Arial Narrow" charset="0"/>
              </a:rPr>
              <a:t>ORDEN </a:t>
            </a:r>
            <a:r>
              <a:rPr lang="es-ES" sz="1200" b="1" dirty="0">
                <a:solidFill>
                  <a:srgbClr val="969696"/>
                </a:solidFill>
                <a:latin typeface="Arial Narrow" charset="0"/>
              </a:rPr>
              <a:t>SCO/2603/2008, de 1 de septiembre, </a:t>
            </a:r>
            <a:endParaRPr lang="es-ES" sz="1200" b="1" dirty="0" smtClean="0">
              <a:solidFill>
                <a:srgbClr val="969696"/>
              </a:solidFill>
              <a:latin typeface="Arial Narrow" charset="0"/>
            </a:endParaRPr>
          </a:p>
          <a:p>
            <a:pPr algn="r"/>
            <a:r>
              <a:rPr lang="es-ES" sz="1200" b="1" dirty="0" smtClean="0">
                <a:solidFill>
                  <a:srgbClr val="969696"/>
                </a:solidFill>
                <a:latin typeface="Arial Narrow" charset="0"/>
              </a:rPr>
              <a:t>por </a:t>
            </a:r>
            <a:r>
              <a:rPr lang="es-ES" sz="1200" b="1" dirty="0">
                <a:solidFill>
                  <a:srgbClr val="969696"/>
                </a:solidFill>
                <a:latin typeface="Arial Narrow" charset="0"/>
              </a:rPr>
              <a:t>la que </a:t>
            </a:r>
            <a:r>
              <a:rPr lang="es-ES" sz="1200" b="1" dirty="0" smtClean="0">
                <a:solidFill>
                  <a:srgbClr val="969696"/>
                </a:solidFill>
                <a:latin typeface="Arial Narrow" charset="0"/>
              </a:rPr>
              <a:t>se aprueba </a:t>
            </a:r>
            <a:r>
              <a:rPr lang="es-ES" sz="1200" b="1" dirty="0">
                <a:solidFill>
                  <a:srgbClr val="969696"/>
                </a:solidFill>
                <a:latin typeface="Arial Narrow" charset="0"/>
              </a:rPr>
              <a:t>y publica el programa formativo de la </a:t>
            </a:r>
            <a:r>
              <a:rPr lang="es-ES" sz="1200" b="1" dirty="0" smtClean="0">
                <a:solidFill>
                  <a:srgbClr val="969696"/>
                </a:solidFill>
                <a:latin typeface="Arial Narrow" charset="0"/>
              </a:rPr>
              <a:t>especialidad de </a:t>
            </a:r>
            <a:r>
              <a:rPr lang="es-ES" sz="1200" b="1" dirty="0">
                <a:solidFill>
                  <a:srgbClr val="969696"/>
                </a:solidFill>
                <a:latin typeface="Arial Narrow" charset="0"/>
              </a:rPr>
              <a:t>Geriatría.</a:t>
            </a:r>
          </a:p>
          <a:p>
            <a:pPr algn="r"/>
            <a:endParaRPr lang="es-ES" sz="1200" b="1" dirty="0">
              <a:solidFill>
                <a:srgbClr val="969696"/>
              </a:solidFill>
              <a:latin typeface="Arial Narrow" charset="0"/>
            </a:endParaRPr>
          </a:p>
        </p:txBody>
      </p:sp>
    </p:spTree>
    <p:extLst>
      <p:ext uri="{BB962C8B-B14F-4D97-AF65-F5344CB8AC3E}">
        <p14:creationId xmlns:p14="http://schemas.microsoft.com/office/powerpoint/2010/main" val="118539792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50825" y="1628775"/>
            <a:ext cx="864235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smtClean="0">
                <a:solidFill>
                  <a:srgbClr val="008080"/>
                </a:solidFill>
                <a:cs typeface="Arial" charset="0"/>
              </a:rPr>
              <a:t>Propuesta de Programa Formativo de MUE</a:t>
            </a:r>
            <a:endParaRPr lang="es-ES" dirty="0">
              <a:latin typeface="Arial Narrow" charset="0"/>
              <a:cs typeface="Arial" charset="0"/>
            </a:endParaRP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Formación en Técnicas: ecografía y ventilación no invasiva.</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Sala de Observación, Unidades de Corta Estancia y HAD.</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Medicina Intensiva.</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Anestesia y Reanimación.</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Pediatría.</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Especialidades médicas: Neumología, Digestivo, Nefrología y Reumatología.</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Especialidades médico-quirúrgicas: Dermatología, Urología, Oftalmología, ORL, Obstetricia-ginecología.</a:t>
            </a: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Tree>
    <p:extLst>
      <p:ext uri="{BB962C8B-B14F-4D97-AF65-F5344CB8AC3E}">
        <p14:creationId xmlns:p14="http://schemas.microsoft.com/office/powerpoint/2010/main" val="104538365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50825" y="1628775"/>
            <a:ext cx="864235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smtClean="0">
                <a:solidFill>
                  <a:srgbClr val="008080"/>
                </a:solidFill>
                <a:cs typeface="Arial" charset="0"/>
              </a:rPr>
              <a:t>PUNTOS DEBILES</a:t>
            </a:r>
            <a:endParaRPr lang="es-ES" dirty="0">
              <a:latin typeface="Arial Narrow" charset="0"/>
              <a:cs typeface="Arial" charset="0"/>
            </a:endParaRPr>
          </a:p>
          <a:p>
            <a:pPr>
              <a:spcBef>
                <a:spcPct val="50000"/>
              </a:spcBef>
              <a:buClr>
                <a:srgbClr val="008080"/>
              </a:buClr>
              <a:buFontTx/>
              <a:buChar char="•"/>
              <a:defRPr/>
            </a:pPr>
            <a:r>
              <a:rPr lang="es-ES" dirty="0">
                <a:solidFill>
                  <a:srgbClr val="7F7F7F"/>
                </a:solidFill>
                <a:latin typeface="Arial Narrow" charset="0"/>
                <a:cs typeface="Arial" charset="0"/>
              </a:rPr>
              <a:t> </a:t>
            </a:r>
            <a:r>
              <a:rPr lang="es-ES" dirty="0" smtClean="0">
                <a:solidFill>
                  <a:srgbClr val="7F7F7F"/>
                </a:solidFill>
                <a:latin typeface="Arial Narrow" charset="0"/>
                <a:cs typeface="Arial" charset="0"/>
              </a:rPr>
              <a:t>Falta de Formación en Conocimientos y Habilidades de la MUE en               el periodo formativo de la residencia de Geriatría.</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No existe una manera estandarizada de atención urgente en el anciano   ni </a:t>
            </a:r>
            <a:r>
              <a:rPr lang="es-ES" dirty="0">
                <a:latin typeface="Arial Narrow" charset="0"/>
                <a:cs typeface="Arial" charset="0"/>
              </a:rPr>
              <a:t>definidos unos criterios </a:t>
            </a:r>
            <a:r>
              <a:rPr lang="es-ES" dirty="0" smtClean="0">
                <a:latin typeface="Arial Narrow" charset="0"/>
                <a:cs typeface="Arial" charset="0"/>
              </a:rPr>
              <a:t>de coordinación con los Servicios de Geriatría.</a:t>
            </a: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Tree>
    <p:extLst>
      <p:ext uri="{BB962C8B-B14F-4D97-AF65-F5344CB8AC3E}">
        <p14:creationId xmlns:p14="http://schemas.microsoft.com/office/powerpoint/2010/main" val="18412884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50825" y="1628775"/>
            <a:ext cx="8642350" cy="5262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smtClean="0">
                <a:solidFill>
                  <a:srgbClr val="008080"/>
                </a:solidFill>
                <a:cs typeface="Arial" charset="0"/>
              </a:rPr>
              <a:t>Modelos de Atención Urgente en el Anciano</a:t>
            </a:r>
            <a:endParaRPr lang="es-ES" dirty="0">
              <a:latin typeface="Arial Narrow" charset="0"/>
              <a:cs typeface="Arial" charset="0"/>
            </a:endParaRP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El Geriatra es un Adjunto Más o hace Guardias en Servicio de Urgencias.</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El Geriatra es un Adjunto del Servicio de Urgencias que trabaja en              las Unidades Vinculadas del Servicio de Urgencias.</a:t>
            </a:r>
          </a:p>
          <a:p>
            <a:pPr>
              <a:spcBef>
                <a:spcPct val="50000"/>
              </a:spcBef>
              <a:buClr>
                <a:srgbClr val="008080"/>
              </a:buClr>
              <a:buFontTx/>
              <a:buChar char="•"/>
              <a:defRPr/>
            </a:pPr>
            <a:r>
              <a:rPr lang="es-ES" dirty="0">
                <a:latin typeface="Arial Narrow" charset="0"/>
                <a:cs typeface="Arial" charset="0"/>
              </a:rPr>
              <a:t> El Geriatra es un Adjunto del Servicio de Urgencias que trabaja en </a:t>
            </a:r>
            <a:r>
              <a:rPr lang="es-ES" dirty="0" smtClean="0">
                <a:latin typeface="Arial Narrow" charset="0"/>
                <a:cs typeface="Arial" charset="0"/>
              </a:rPr>
              <a:t>             la Coordinación con Residencias y Centros de Apoyo.</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El Geriatra es un Adjunto del Servicio de Geriatría que valora a                      los pacientes pendientes de ingreso hospitalario.</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El Geriatra es un Adjunto del Servicio de Medicina Interna que                  puede ser consultado por el Servicio de Urgencias.</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Y a partir de ahí…..IMAGINAD COMBINACIONES.</a:t>
            </a: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Tree>
    <p:extLst>
      <p:ext uri="{BB962C8B-B14F-4D97-AF65-F5344CB8AC3E}">
        <p14:creationId xmlns:p14="http://schemas.microsoft.com/office/powerpoint/2010/main" val="191022982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50825" y="1628775"/>
            <a:ext cx="864235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smtClean="0">
                <a:solidFill>
                  <a:srgbClr val="008080"/>
                </a:solidFill>
                <a:cs typeface="Arial" charset="0"/>
              </a:rPr>
              <a:t>PUNTOS DEBILES</a:t>
            </a:r>
            <a:endParaRPr lang="es-ES" dirty="0">
              <a:latin typeface="Arial Narrow" charset="0"/>
              <a:cs typeface="Arial" charset="0"/>
            </a:endParaRPr>
          </a:p>
          <a:p>
            <a:pPr>
              <a:spcBef>
                <a:spcPct val="50000"/>
              </a:spcBef>
              <a:buClr>
                <a:srgbClr val="008080"/>
              </a:buClr>
              <a:buFontTx/>
              <a:buChar char="•"/>
              <a:defRPr/>
            </a:pPr>
            <a:r>
              <a:rPr lang="es-ES" dirty="0">
                <a:solidFill>
                  <a:srgbClr val="7F7F7F"/>
                </a:solidFill>
                <a:latin typeface="Arial Narrow" charset="0"/>
                <a:cs typeface="Arial" charset="0"/>
              </a:rPr>
              <a:t> </a:t>
            </a:r>
            <a:r>
              <a:rPr lang="es-ES" dirty="0" smtClean="0">
                <a:solidFill>
                  <a:srgbClr val="7F7F7F"/>
                </a:solidFill>
                <a:latin typeface="Arial Narrow" charset="0"/>
                <a:cs typeface="Arial" charset="0"/>
              </a:rPr>
              <a:t>Falta de Formación en Conocimientos y Habilidades de la MUE en               el periodo formativo de la residencia de Geriatría.</a:t>
            </a:r>
          </a:p>
          <a:p>
            <a:pPr>
              <a:spcBef>
                <a:spcPct val="50000"/>
              </a:spcBef>
              <a:buClr>
                <a:srgbClr val="008080"/>
              </a:buClr>
              <a:buFontTx/>
              <a:buChar char="•"/>
              <a:defRPr/>
            </a:pPr>
            <a:r>
              <a:rPr lang="es-ES" dirty="0">
                <a:solidFill>
                  <a:srgbClr val="7F7F7F"/>
                </a:solidFill>
                <a:latin typeface="Arial Narrow" charset="0"/>
                <a:cs typeface="Arial" charset="0"/>
              </a:rPr>
              <a:t> </a:t>
            </a:r>
            <a:r>
              <a:rPr lang="es-ES" dirty="0" smtClean="0">
                <a:solidFill>
                  <a:srgbClr val="7F7F7F"/>
                </a:solidFill>
                <a:latin typeface="Arial Narrow" charset="0"/>
                <a:cs typeface="Arial" charset="0"/>
              </a:rPr>
              <a:t>No existe una manera estandarizada de atención urgente en el anciano   ni </a:t>
            </a:r>
            <a:r>
              <a:rPr lang="es-ES" dirty="0">
                <a:solidFill>
                  <a:srgbClr val="7F7F7F"/>
                </a:solidFill>
                <a:latin typeface="Arial Narrow" charset="0"/>
                <a:cs typeface="Arial" charset="0"/>
              </a:rPr>
              <a:t>definidos unos criterios </a:t>
            </a:r>
            <a:r>
              <a:rPr lang="es-ES" dirty="0" smtClean="0">
                <a:solidFill>
                  <a:srgbClr val="7F7F7F"/>
                </a:solidFill>
                <a:latin typeface="Arial Narrow" charset="0"/>
                <a:cs typeface="Arial" charset="0"/>
              </a:rPr>
              <a:t>de coordinación con los Servicios de Geriatría.</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Servicios de Urgencias no están jerarquizados.</a:t>
            </a: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Tree>
    <p:extLst>
      <p:ext uri="{BB962C8B-B14F-4D97-AF65-F5344CB8AC3E}">
        <p14:creationId xmlns:p14="http://schemas.microsoft.com/office/powerpoint/2010/main" val="410843238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50825" y="1628775"/>
            <a:ext cx="8642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smtClean="0">
                <a:solidFill>
                  <a:srgbClr val="008080"/>
                </a:solidFill>
                <a:cs typeface="Arial" charset="0"/>
              </a:rPr>
              <a:t>OPORTUNIDADES</a:t>
            </a:r>
            <a:endParaRPr lang="es-ES" dirty="0">
              <a:latin typeface="Arial Narrow" charset="0"/>
              <a:cs typeface="Arial" charset="0"/>
            </a:endParaRP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Tree>
    <p:extLst>
      <p:ext uri="{BB962C8B-B14F-4D97-AF65-F5344CB8AC3E}">
        <p14:creationId xmlns:p14="http://schemas.microsoft.com/office/powerpoint/2010/main" val="414091736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50825" y="1628775"/>
            <a:ext cx="8642350"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smtClean="0">
                <a:solidFill>
                  <a:srgbClr val="008080"/>
                </a:solidFill>
                <a:cs typeface="Arial" charset="0"/>
              </a:rPr>
              <a:t>OPORTUNIDADES</a:t>
            </a:r>
            <a:endParaRPr lang="es-ES" dirty="0">
              <a:latin typeface="Arial Narrow" charset="0"/>
              <a:cs typeface="Arial" charset="0"/>
            </a:endParaRP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La saturación de los Servicios de Urgencias sigue siendo una realidad, y el sistema de atención hospitalaria no está preparado para la gestión de         los procesos urgentes del paciente anciano.</a:t>
            </a: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Tree>
    <p:extLst>
      <p:ext uri="{BB962C8B-B14F-4D97-AF65-F5344CB8AC3E}">
        <p14:creationId xmlns:p14="http://schemas.microsoft.com/office/powerpoint/2010/main" val="3861902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2699792" y="1772816"/>
            <a:ext cx="3816424" cy="3816424"/>
          </a:xfrm>
          <a:prstGeom prst="rect">
            <a:avLst/>
          </a:prstGeom>
        </p:spPr>
      </p:pic>
      <p:grpSp>
        <p:nvGrpSpPr>
          <p:cNvPr id="5" name="Group 3"/>
          <p:cNvGrpSpPr>
            <a:grpSpLocks/>
          </p:cNvGrpSpPr>
          <p:nvPr/>
        </p:nvGrpSpPr>
        <p:grpSpPr bwMode="auto">
          <a:xfrm>
            <a:off x="250825" y="109439"/>
            <a:ext cx="8642350" cy="1303337"/>
            <a:chOff x="158" y="69"/>
            <a:chExt cx="5444" cy="821"/>
          </a:xfrm>
        </p:grpSpPr>
        <p:sp>
          <p:nvSpPr>
            <p:cNvPr id="6"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7"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
        <p:nvSpPr>
          <p:cNvPr id="9" name="CuadroTexto 8"/>
          <p:cNvSpPr txBox="1"/>
          <p:nvPr/>
        </p:nvSpPr>
        <p:spPr>
          <a:xfrm>
            <a:off x="251520" y="5541039"/>
            <a:ext cx="8784976" cy="1200329"/>
          </a:xfrm>
          <a:prstGeom prst="rect">
            <a:avLst/>
          </a:prstGeom>
          <a:solidFill>
            <a:srgbClr val="ECDA53"/>
          </a:solidFill>
        </p:spPr>
        <p:txBody>
          <a:bodyPr wrap="square" rtlCol="0">
            <a:spAutoFit/>
          </a:bodyPr>
          <a:lstStyle/>
          <a:p>
            <a:pPr algn="ctr"/>
            <a:r>
              <a:rPr lang="es-ES" sz="3600" b="1" dirty="0" smtClean="0">
                <a:solidFill>
                  <a:schemeClr val="bg1">
                    <a:lumMod val="50000"/>
                  </a:schemeClr>
                </a:solidFill>
              </a:rPr>
              <a:t>“I WILL NEED YOU IN THE ED and                      I WILL WANT YOU NOW”</a:t>
            </a:r>
            <a:endParaRPr lang="es-ES" sz="3600" b="1" dirty="0">
              <a:solidFill>
                <a:schemeClr val="bg1">
                  <a:lumMod val="50000"/>
                </a:schemeClr>
              </a:solidFill>
            </a:endParaRPr>
          </a:p>
        </p:txBody>
      </p:sp>
      <p:pic>
        <p:nvPicPr>
          <p:cNvPr id="3" name="Imagen 2"/>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Lst>
          </a:blip>
          <a:stretch>
            <a:fillRect/>
          </a:stretch>
        </p:blipFill>
        <p:spPr>
          <a:xfrm>
            <a:off x="395536" y="1772816"/>
            <a:ext cx="2304256" cy="1371794"/>
          </a:xfrm>
          <a:prstGeom prst="rect">
            <a:avLst/>
          </a:prstGeom>
        </p:spPr>
      </p:pic>
    </p:spTree>
    <p:extLst>
      <p:ext uri="{BB962C8B-B14F-4D97-AF65-F5344CB8AC3E}">
        <p14:creationId xmlns:p14="http://schemas.microsoft.com/office/powerpoint/2010/main" val="164540945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50825" y="1628775"/>
            <a:ext cx="8642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smtClean="0">
                <a:solidFill>
                  <a:srgbClr val="008080"/>
                </a:solidFill>
                <a:cs typeface="Arial" charset="0"/>
              </a:rPr>
              <a:t>Saturación de los Servicios de Urgencias Hospitalarios</a:t>
            </a:r>
            <a:endParaRPr lang="es-ES" dirty="0">
              <a:latin typeface="Arial Narrow" charset="0"/>
              <a:cs typeface="Arial" charset="0"/>
            </a:endParaRP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
        <p:nvSpPr>
          <p:cNvPr id="6" name="AutoShape 13"/>
          <p:cNvSpPr>
            <a:spLocks noChangeArrowheads="1"/>
          </p:cNvSpPr>
          <p:nvPr/>
        </p:nvSpPr>
        <p:spPr bwMode="auto">
          <a:xfrm>
            <a:off x="6386513" y="2483122"/>
            <a:ext cx="2097087" cy="3187700"/>
          </a:xfrm>
          <a:prstGeom prst="rightArrowCallout">
            <a:avLst>
              <a:gd name="adj1" fmla="val 27780"/>
              <a:gd name="adj2" fmla="val 27780"/>
              <a:gd name="adj3" fmla="val 16667"/>
              <a:gd name="adj4" fmla="val 66667"/>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sz="1800">
              <a:ea typeface="+mn-ea"/>
              <a:cs typeface="Arial" charset="0"/>
            </a:endParaRPr>
          </a:p>
        </p:txBody>
      </p:sp>
      <p:grpSp>
        <p:nvGrpSpPr>
          <p:cNvPr id="10" name="Group 12"/>
          <p:cNvGrpSpPr>
            <a:grpSpLocks/>
          </p:cNvGrpSpPr>
          <p:nvPr/>
        </p:nvGrpSpPr>
        <p:grpSpPr bwMode="auto">
          <a:xfrm>
            <a:off x="6240463" y="5078685"/>
            <a:ext cx="2243137" cy="1006475"/>
            <a:chOff x="3192" y="1480"/>
            <a:chExt cx="2183" cy="2268"/>
          </a:xfrm>
        </p:grpSpPr>
        <p:sp>
          <p:nvSpPr>
            <p:cNvPr id="11" name="AutoShape 13"/>
            <p:cNvSpPr>
              <a:spLocks noChangeArrowheads="1"/>
            </p:cNvSpPr>
            <p:nvPr/>
          </p:nvSpPr>
          <p:spPr bwMode="auto">
            <a:xfrm>
              <a:off x="3334" y="1480"/>
              <a:ext cx="2041" cy="2268"/>
            </a:xfrm>
            <a:prstGeom prst="rightArrowCallout">
              <a:avLst>
                <a:gd name="adj1" fmla="val 27780"/>
                <a:gd name="adj2" fmla="val 27780"/>
                <a:gd name="adj3" fmla="val 16667"/>
                <a:gd name="adj4" fmla="val 66667"/>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sz="800">
                <a:ea typeface="+mn-ea"/>
                <a:cs typeface="Arial" charset="0"/>
              </a:endParaRPr>
            </a:p>
          </p:txBody>
        </p:sp>
        <p:sp>
          <p:nvSpPr>
            <p:cNvPr id="12" name="Text Box 14"/>
            <p:cNvSpPr txBox="1">
              <a:spLocks noChangeArrowheads="1"/>
            </p:cNvSpPr>
            <p:nvPr/>
          </p:nvSpPr>
          <p:spPr bwMode="auto">
            <a:xfrm rot="16200000">
              <a:off x="3262" y="1850"/>
              <a:ext cx="1388" cy="152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vert">
              <a:spAutoFit/>
            </a:bodyPr>
            <a:lstStyle/>
            <a:p>
              <a:pPr algn="ctr">
                <a:spcBef>
                  <a:spcPct val="50000"/>
                </a:spcBef>
                <a:defRPr/>
              </a:pPr>
              <a:r>
                <a:rPr lang="es-ES" sz="1400" b="1" dirty="0">
                  <a:solidFill>
                    <a:schemeClr val="bg1"/>
                  </a:solidFill>
                  <a:ea typeface="+mn-ea"/>
                  <a:cs typeface="Arial" charset="0"/>
                </a:rPr>
                <a:t>Cama Hospitalaria</a:t>
              </a:r>
            </a:p>
          </p:txBody>
        </p:sp>
      </p:grpSp>
      <p:grpSp>
        <p:nvGrpSpPr>
          <p:cNvPr id="13" name="Agrupar 5"/>
          <p:cNvGrpSpPr>
            <a:grpSpLocks/>
          </p:cNvGrpSpPr>
          <p:nvPr/>
        </p:nvGrpSpPr>
        <p:grpSpPr bwMode="auto">
          <a:xfrm>
            <a:off x="2906713" y="2495822"/>
            <a:ext cx="3333750" cy="3600450"/>
            <a:chOff x="2906540" y="1955800"/>
            <a:chExt cx="3334072" cy="3600450"/>
          </a:xfrm>
        </p:grpSpPr>
        <p:sp>
          <p:nvSpPr>
            <p:cNvPr id="14" name="AutoShape 10"/>
            <p:cNvSpPr>
              <a:spLocks noChangeArrowheads="1"/>
            </p:cNvSpPr>
            <p:nvPr/>
          </p:nvSpPr>
          <p:spPr bwMode="auto">
            <a:xfrm>
              <a:off x="2906540" y="1955800"/>
              <a:ext cx="3334072" cy="3600450"/>
            </a:xfrm>
            <a:prstGeom prst="leftRightArrowCallout">
              <a:avLst>
                <a:gd name="adj1" fmla="val 138971"/>
                <a:gd name="adj2" fmla="val 138971"/>
                <a:gd name="adj3" fmla="val 12500"/>
                <a:gd name="adj4" fmla="val 50000"/>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sz="1800">
                <a:ea typeface="+mn-ea"/>
                <a:cs typeface="Arial" charset="0"/>
              </a:endParaRPr>
            </a:p>
          </p:txBody>
        </p:sp>
        <p:sp>
          <p:nvSpPr>
            <p:cNvPr id="15" name="Text Box 14"/>
            <p:cNvSpPr txBox="1">
              <a:spLocks noChangeArrowheads="1"/>
            </p:cNvSpPr>
            <p:nvPr/>
          </p:nvSpPr>
          <p:spPr bwMode="auto">
            <a:xfrm>
              <a:off x="4130261" y="2031700"/>
              <a:ext cx="9497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s-ES" sz="2000" b="1">
                  <a:solidFill>
                    <a:schemeClr val="bg1"/>
                  </a:solidFill>
                </a:rPr>
                <a:t>S.U.H.</a:t>
              </a:r>
            </a:p>
          </p:txBody>
        </p:sp>
        <p:sp>
          <p:nvSpPr>
            <p:cNvPr id="16" name="Text Box 14"/>
            <p:cNvSpPr txBox="1">
              <a:spLocks noChangeArrowheads="1"/>
            </p:cNvSpPr>
            <p:nvPr/>
          </p:nvSpPr>
          <p:spPr bwMode="auto">
            <a:xfrm>
              <a:off x="3886201" y="2908000"/>
              <a:ext cx="145573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s-ES" sz="1600" b="1">
                  <a:solidFill>
                    <a:schemeClr val="bg1"/>
                  </a:solidFill>
                </a:rPr>
                <a:t>Triaje.</a:t>
              </a:r>
            </a:p>
            <a:p>
              <a:pPr algn="ctr" eaLnBrk="1" hangingPunct="1">
                <a:spcBef>
                  <a:spcPct val="50000"/>
                </a:spcBef>
              </a:pPr>
              <a:endParaRPr lang="es-ES" sz="800" b="1">
                <a:solidFill>
                  <a:schemeClr val="bg1"/>
                </a:solidFill>
              </a:endParaRPr>
            </a:p>
            <a:p>
              <a:pPr algn="ctr" eaLnBrk="1" hangingPunct="1">
                <a:spcBef>
                  <a:spcPct val="50000"/>
                </a:spcBef>
              </a:pPr>
              <a:r>
                <a:rPr lang="es-ES" sz="1600" b="1">
                  <a:solidFill>
                    <a:schemeClr val="bg1"/>
                  </a:solidFill>
                </a:rPr>
                <a:t>Evaluación Diagnóstica y Tratamiento.</a:t>
              </a:r>
            </a:p>
          </p:txBody>
        </p:sp>
      </p:grpSp>
      <p:sp>
        <p:nvSpPr>
          <p:cNvPr id="17" name="AutoShape 7"/>
          <p:cNvSpPr>
            <a:spLocks noChangeArrowheads="1"/>
          </p:cNvSpPr>
          <p:nvPr/>
        </p:nvSpPr>
        <p:spPr bwMode="auto">
          <a:xfrm>
            <a:off x="722313" y="2495822"/>
            <a:ext cx="2184400" cy="3600450"/>
          </a:xfrm>
          <a:prstGeom prst="rightArrowCallout">
            <a:avLst>
              <a:gd name="adj1" fmla="val 27780"/>
              <a:gd name="adj2" fmla="val 27780"/>
              <a:gd name="adj3" fmla="val 16667"/>
              <a:gd name="adj4" fmla="val 66667"/>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sz="1800">
              <a:ea typeface="+mn-ea"/>
              <a:cs typeface="Arial" charset="0"/>
            </a:endParaRPr>
          </a:p>
        </p:txBody>
      </p:sp>
      <p:sp>
        <p:nvSpPr>
          <p:cNvPr id="18" name="Text Box 14"/>
          <p:cNvSpPr txBox="1">
            <a:spLocks noChangeArrowheads="1"/>
          </p:cNvSpPr>
          <p:nvPr/>
        </p:nvSpPr>
        <p:spPr bwMode="auto">
          <a:xfrm rot="16200000">
            <a:off x="329407" y="3928541"/>
            <a:ext cx="2166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s-ES" sz="2000" b="1">
                <a:solidFill>
                  <a:schemeClr val="bg1"/>
                </a:solidFill>
              </a:rPr>
              <a:t>Demanda Externa</a:t>
            </a:r>
          </a:p>
        </p:txBody>
      </p:sp>
      <p:sp>
        <p:nvSpPr>
          <p:cNvPr id="19" name="Text Box 14"/>
          <p:cNvSpPr txBox="1">
            <a:spLocks noChangeArrowheads="1"/>
          </p:cNvSpPr>
          <p:nvPr/>
        </p:nvSpPr>
        <p:spPr bwMode="auto">
          <a:xfrm rot="16200000">
            <a:off x="5958682" y="3738041"/>
            <a:ext cx="2166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s-ES" sz="2000" b="1">
                <a:solidFill>
                  <a:schemeClr val="bg1"/>
                </a:solidFill>
              </a:rPr>
              <a:t>Cuidados  Ambulatorios</a:t>
            </a:r>
          </a:p>
        </p:txBody>
      </p:sp>
      <p:sp>
        <p:nvSpPr>
          <p:cNvPr id="20" name="Text Box 4"/>
          <p:cNvSpPr txBox="1">
            <a:spLocks noChangeArrowheads="1"/>
          </p:cNvSpPr>
          <p:nvPr/>
        </p:nvSpPr>
        <p:spPr bwMode="auto">
          <a:xfrm>
            <a:off x="604838" y="2132856"/>
            <a:ext cx="7886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s-ES" sz="1400" b="1" dirty="0">
                <a:solidFill>
                  <a:srgbClr val="009999"/>
                </a:solidFill>
              </a:rPr>
              <a:t>Modelo</a:t>
            </a:r>
            <a:r>
              <a:rPr lang="es-ES" sz="1400" b="1" i="1" dirty="0">
                <a:solidFill>
                  <a:srgbClr val="009999"/>
                </a:solidFill>
              </a:rPr>
              <a:t> Input / </a:t>
            </a:r>
            <a:r>
              <a:rPr lang="es-ES" sz="1400" b="1" i="1" dirty="0" err="1">
                <a:solidFill>
                  <a:srgbClr val="009999"/>
                </a:solidFill>
              </a:rPr>
              <a:t>Throughput</a:t>
            </a:r>
            <a:r>
              <a:rPr lang="es-ES" sz="1400" b="1" i="1" dirty="0">
                <a:solidFill>
                  <a:srgbClr val="009999"/>
                </a:solidFill>
              </a:rPr>
              <a:t> / Output </a:t>
            </a:r>
            <a:r>
              <a:rPr lang="es-ES" sz="1400" b="1" dirty="0">
                <a:solidFill>
                  <a:srgbClr val="009999"/>
                </a:solidFill>
              </a:rPr>
              <a:t>en el SUH.</a:t>
            </a:r>
          </a:p>
        </p:txBody>
      </p:sp>
      <p:sp>
        <p:nvSpPr>
          <p:cNvPr id="21" name="Rectángulo 20"/>
          <p:cNvSpPr/>
          <p:nvPr/>
        </p:nvSpPr>
        <p:spPr>
          <a:xfrm>
            <a:off x="502968" y="3614332"/>
            <a:ext cx="2030746" cy="1200328"/>
          </a:xfrm>
          <a:prstGeom prst="rect">
            <a:avLst/>
          </a:prstGeom>
          <a:noFill/>
          <a:ln>
            <a:noFill/>
          </a:ln>
        </p:spPr>
        <p:txBody>
          <a:bodyPr>
            <a:spAutoFit/>
          </a:bodyPr>
          <a:lstStyle/>
          <a:p>
            <a:pPr algn="ctr">
              <a:defRPr/>
            </a:pPr>
            <a:r>
              <a:rPr lang="es-ES_tradnl" b="1" dirty="0">
                <a:ln w="12700">
                  <a:solidFill>
                    <a:schemeClr val="tx2">
                      <a:satMod val="155000"/>
                    </a:schemeClr>
                  </a:solidFill>
                  <a:prstDash val="solid"/>
                </a:ln>
                <a:solidFill>
                  <a:schemeClr val="bg1"/>
                </a:solidFill>
                <a:effectLst>
                  <a:glow rad="101600">
                    <a:schemeClr val="accent1">
                      <a:satMod val="175000"/>
                      <a:alpha val="40000"/>
                    </a:schemeClr>
                  </a:glow>
                  <a:outerShdw blurRad="41275" dist="20320" dir="1800000" algn="tl" rotWithShape="0">
                    <a:srgbClr val="000000">
                      <a:alpha val="40000"/>
                    </a:srgbClr>
                  </a:outerShdw>
                </a:effectLst>
                <a:ea typeface="+mn-ea"/>
                <a:cs typeface="Arial" charset="0"/>
              </a:rPr>
              <a:t>Alta Demanda Urgente</a:t>
            </a:r>
          </a:p>
        </p:txBody>
      </p:sp>
      <p:sp>
        <p:nvSpPr>
          <p:cNvPr id="22" name="Rectángulo 21"/>
          <p:cNvSpPr/>
          <p:nvPr/>
        </p:nvSpPr>
        <p:spPr>
          <a:xfrm>
            <a:off x="3272911" y="3484634"/>
            <a:ext cx="2625655" cy="1569660"/>
          </a:xfrm>
          <a:prstGeom prst="rect">
            <a:avLst/>
          </a:prstGeom>
          <a:noFill/>
          <a:ln>
            <a:noFill/>
          </a:ln>
        </p:spPr>
        <p:txBody>
          <a:bodyPr>
            <a:spAutoFit/>
          </a:bodyPr>
          <a:lstStyle/>
          <a:p>
            <a:pPr algn="ctr">
              <a:defRPr/>
            </a:pPr>
            <a:r>
              <a:rPr lang="es-ES_tradnl" b="1" dirty="0">
                <a:ln w="12700">
                  <a:solidFill>
                    <a:schemeClr val="tx2">
                      <a:satMod val="155000"/>
                    </a:schemeClr>
                  </a:solidFill>
                  <a:prstDash val="solid"/>
                </a:ln>
                <a:solidFill>
                  <a:srgbClr val="FFFFFF"/>
                </a:solidFill>
                <a:effectLst>
                  <a:glow rad="101600">
                    <a:schemeClr val="accent1">
                      <a:satMod val="175000"/>
                      <a:alpha val="40000"/>
                    </a:schemeClr>
                  </a:glow>
                  <a:outerShdw blurRad="41275" dist="20320" dir="1800000" algn="tl" rotWithShape="0">
                    <a:srgbClr val="000000">
                      <a:alpha val="40000"/>
                    </a:srgbClr>
                  </a:outerShdw>
                </a:effectLst>
                <a:ea typeface="+mn-ea"/>
                <a:cs typeface="Arial" charset="0"/>
              </a:rPr>
              <a:t>Tiempo Prolongado de Estancia en Urgencias </a:t>
            </a:r>
          </a:p>
        </p:txBody>
      </p:sp>
      <p:sp>
        <p:nvSpPr>
          <p:cNvPr id="23" name="Rectángulo 22"/>
          <p:cNvSpPr/>
          <p:nvPr/>
        </p:nvSpPr>
        <p:spPr>
          <a:xfrm>
            <a:off x="5862402" y="3502084"/>
            <a:ext cx="2906067" cy="1569660"/>
          </a:xfrm>
          <a:prstGeom prst="rect">
            <a:avLst/>
          </a:prstGeom>
          <a:noFill/>
          <a:ln>
            <a:noFill/>
          </a:ln>
        </p:spPr>
        <p:txBody>
          <a:bodyPr>
            <a:spAutoFit/>
          </a:bodyPr>
          <a:lstStyle/>
          <a:p>
            <a:pPr algn="ctr">
              <a:defRPr/>
            </a:pPr>
            <a:r>
              <a:rPr lang="es-ES_tradnl" b="1" dirty="0">
                <a:ln w="12700">
                  <a:solidFill>
                    <a:schemeClr val="tx2">
                      <a:satMod val="155000"/>
                    </a:schemeClr>
                  </a:solidFill>
                  <a:prstDash val="solid"/>
                </a:ln>
                <a:solidFill>
                  <a:srgbClr val="FFFFFF"/>
                </a:solidFill>
                <a:effectLst>
                  <a:glow rad="101600">
                    <a:schemeClr val="accent1">
                      <a:satMod val="175000"/>
                      <a:alpha val="40000"/>
                    </a:schemeClr>
                  </a:glow>
                  <a:outerShdw blurRad="41275" dist="20320" dir="1800000" algn="tl" rotWithShape="0">
                    <a:srgbClr val="000000">
                      <a:alpha val="40000"/>
                    </a:srgbClr>
                  </a:outerShdw>
                </a:effectLst>
                <a:ea typeface="+mn-ea"/>
                <a:cs typeface="Arial" charset="0"/>
              </a:rPr>
              <a:t>Necesidad     Cama Hospitalaria &amp; Recursos       Socio-sanitarios  </a:t>
            </a:r>
          </a:p>
        </p:txBody>
      </p:sp>
      <p:sp>
        <p:nvSpPr>
          <p:cNvPr id="24" name="Rectángulo 23"/>
          <p:cNvSpPr/>
          <p:nvPr/>
        </p:nvSpPr>
        <p:spPr>
          <a:xfrm>
            <a:off x="515636" y="6183273"/>
            <a:ext cx="8036553" cy="486087"/>
          </a:xfrm>
          <a:prstGeom prst="rect">
            <a:avLst/>
          </a:prstGeom>
          <a:noFill/>
        </p:spPr>
        <p:txBody>
          <a:bodyPr wrap="none">
            <a:prstTxWarp prst="textFadeUp">
              <a:avLst/>
            </a:prstTxWarp>
            <a:spAutoFit/>
          </a:bodyPr>
          <a:lstStyle/>
          <a:p>
            <a:pPr algn="ctr">
              <a:defRPr/>
            </a:pPr>
            <a:r>
              <a:rPr lang="es-ES_tradnl" sz="5400" b="1" dirty="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ea typeface="+mn-ea"/>
                <a:cs typeface="Arial" charset="0"/>
              </a:rPr>
              <a:t>Saturación</a:t>
            </a:r>
          </a:p>
        </p:txBody>
      </p:sp>
    </p:spTree>
    <p:extLst>
      <p:ext uri="{BB962C8B-B14F-4D97-AF65-F5344CB8AC3E}">
        <p14:creationId xmlns:p14="http://schemas.microsoft.com/office/powerpoint/2010/main" val="36940870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50825" y="1628775"/>
            <a:ext cx="864235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smtClean="0">
                <a:solidFill>
                  <a:srgbClr val="008080"/>
                </a:solidFill>
                <a:cs typeface="Arial" charset="0"/>
              </a:rPr>
              <a:t>OPORTUNIDADES</a:t>
            </a:r>
            <a:endParaRPr lang="es-ES" dirty="0">
              <a:latin typeface="Arial Narrow" charset="0"/>
              <a:cs typeface="Arial" charset="0"/>
            </a:endParaRP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La saturación de los Servicios de Urgencias sigue siendo una realidad, y el sistema de atención hospitalaria no está preparado para la gestión de         los procesos urgentes del paciente anciano.</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El objetivo estratégico es la atención por procesos que implique </a:t>
            </a:r>
            <a:r>
              <a:rPr lang="es-ES" dirty="0">
                <a:latin typeface="Arial Narrow" charset="0"/>
                <a:cs typeface="Arial" charset="0"/>
              </a:rPr>
              <a:t>a profesionales de atención primaria, residencia, médicos de urgencias y especialistas del hospital</a:t>
            </a:r>
            <a:r>
              <a:rPr lang="es-ES" dirty="0" smtClean="0">
                <a:latin typeface="Arial Narrow" charset="0"/>
                <a:cs typeface="Arial" charset="0"/>
              </a:rPr>
              <a:t>.</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Existe la necesidad urgente de crear nuevos modelos de gestión de             la patología aguda en el paciente anciano.</a:t>
            </a: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Tree>
    <p:extLst>
      <p:ext uri="{BB962C8B-B14F-4D97-AF65-F5344CB8AC3E}">
        <p14:creationId xmlns:p14="http://schemas.microsoft.com/office/powerpoint/2010/main" val="400553451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50825" y="1628775"/>
            <a:ext cx="864235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smtClean="0">
                <a:solidFill>
                  <a:srgbClr val="008080"/>
                </a:solidFill>
                <a:cs typeface="Arial" charset="0"/>
              </a:rPr>
              <a:t>Modelos de Gestión del Paciente Anciano</a:t>
            </a:r>
            <a:r>
              <a:rPr lang="es-ES" b="1" dirty="0">
                <a:solidFill>
                  <a:srgbClr val="008080"/>
                </a:solidFill>
                <a:cs typeface="Arial" charset="0"/>
              </a:rPr>
              <a:t> </a:t>
            </a:r>
            <a:r>
              <a:rPr lang="es-ES" b="1" dirty="0" smtClean="0">
                <a:solidFill>
                  <a:srgbClr val="008080"/>
                </a:solidFill>
                <a:cs typeface="Arial" charset="0"/>
              </a:rPr>
              <a:t>en Urgencias</a:t>
            </a:r>
            <a:endParaRPr lang="es-ES" dirty="0" smtClean="0">
              <a:latin typeface="Arial Narrow" charset="0"/>
              <a:cs typeface="Arial" charset="0"/>
            </a:endParaRP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Unidades de observación.</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Unidades de corta estancia.</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Coordinación con las Residencias.</a:t>
            </a:r>
          </a:p>
          <a:p>
            <a:pPr>
              <a:spcBef>
                <a:spcPct val="50000"/>
              </a:spcBef>
              <a:buClr>
                <a:srgbClr val="008080"/>
              </a:buClr>
              <a:buFontTx/>
              <a:buChar char="•"/>
              <a:defRPr/>
            </a:pPr>
            <a:r>
              <a:rPr lang="es-ES" dirty="0">
                <a:latin typeface="Arial Narrow" charset="0"/>
                <a:cs typeface="Arial" charset="0"/>
              </a:rPr>
              <a:t> T</a:t>
            </a:r>
            <a:r>
              <a:rPr lang="es-ES" dirty="0" smtClean="0">
                <a:latin typeface="Arial Narrow" charset="0"/>
                <a:cs typeface="Arial" charset="0"/>
              </a:rPr>
              <a:t>raslados a hospitales de subagudos y convalecencia.</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Hospitalización a Domicilio.</a:t>
            </a:r>
          </a:p>
          <a:p>
            <a:pPr>
              <a:spcBef>
                <a:spcPct val="50000"/>
              </a:spcBef>
              <a:buClr>
                <a:srgbClr val="008080"/>
              </a:buClr>
              <a:buFontTx/>
              <a:buChar char="•"/>
              <a:defRPr/>
            </a:pPr>
            <a:r>
              <a:rPr lang="es-ES" dirty="0">
                <a:latin typeface="Arial Narrow" charset="0"/>
                <a:cs typeface="Arial" charset="0"/>
              </a:rPr>
              <a:t> Valoración de ingreso por parte del Geriatra en la Unidad de Agudos. </a:t>
            </a:r>
            <a:endParaRPr lang="es-ES" dirty="0" smtClean="0">
              <a:latin typeface="Arial Narrow" charset="0"/>
              <a:cs typeface="Arial" charset="0"/>
            </a:endParaRP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Unidades de fragilidad.</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Servicios de Urgencias específicos para la población anciana.</a:t>
            </a: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Tree>
    <p:extLst>
      <p:ext uri="{BB962C8B-B14F-4D97-AF65-F5344CB8AC3E}">
        <p14:creationId xmlns:p14="http://schemas.microsoft.com/office/powerpoint/2010/main" val="132625428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Conector recto de flecha 36"/>
          <p:cNvCxnSpPr/>
          <p:nvPr/>
        </p:nvCxnSpPr>
        <p:spPr>
          <a:xfrm>
            <a:off x="1519498" y="3624892"/>
            <a:ext cx="5404555" cy="14110"/>
          </a:xfrm>
          <a:prstGeom prst="straightConnector1">
            <a:avLst/>
          </a:prstGeom>
          <a:ln w="38100" cmpd="sng">
            <a:solidFill>
              <a:srgbClr val="3C8C93"/>
            </a:solidFill>
            <a:tailEnd type="arrow"/>
          </a:ln>
        </p:spPr>
        <p:style>
          <a:lnRef idx="2">
            <a:schemeClr val="accent1"/>
          </a:lnRef>
          <a:fillRef idx="0">
            <a:schemeClr val="accent1"/>
          </a:fillRef>
          <a:effectRef idx="1">
            <a:schemeClr val="accent1"/>
          </a:effectRef>
          <a:fontRef idx="minor">
            <a:schemeClr val="tx1"/>
          </a:fontRef>
        </p:style>
      </p:cxnSp>
      <p:sp>
        <p:nvSpPr>
          <p:cNvPr id="38" name="Elipse 37"/>
          <p:cNvSpPr/>
          <p:nvPr/>
        </p:nvSpPr>
        <p:spPr>
          <a:xfrm>
            <a:off x="6948924" y="3102780"/>
            <a:ext cx="1128889" cy="1100667"/>
          </a:xfrm>
          <a:prstGeom prst="ellips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nvGrpSpPr>
          <p:cNvPr id="39" name="Agrupar 38"/>
          <p:cNvGrpSpPr/>
          <p:nvPr/>
        </p:nvGrpSpPr>
        <p:grpSpPr>
          <a:xfrm>
            <a:off x="1644810" y="3058777"/>
            <a:ext cx="1128889" cy="1100667"/>
            <a:chOff x="1802876" y="3287890"/>
            <a:chExt cx="1128889" cy="1100667"/>
          </a:xfrm>
        </p:grpSpPr>
        <p:sp>
          <p:nvSpPr>
            <p:cNvPr id="40" name="Rectángulo redondeado 39"/>
            <p:cNvSpPr/>
            <p:nvPr/>
          </p:nvSpPr>
          <p:spPr>
            <a:xfrm>
              <a:off x="1802876" y="3287890"/>
              <a:ext cx="1128889" cy="1100667"/>
            </a:xfrm>
            <a:prstGeom prst="roundRect">
              <a:avLst/>
            </a:prstGeom>
            <a:solidFill>
              <a:srgbClr val="3C8C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200"/>
            </a:p>
          </p:txBody>
        </p:sp>
        <p:sp>
          <p:nvSpPr>
            <p:cNvPr id="41" name="CuadroTexto 40"/>
            <p:cNvSpPr txBox="1"/>
            <p:nvPr/>
          </p:nvSpPr>
          <p:spPr>
            <a:xfrm>
              <a:off x="1802876" y="3548945"/>
              <a:ext cx="1128889" cy="553998"/>
            </a:xfrm>
            <a:prstGeom prst="rect">
              <a:avLst/>
            </a:prstGeom>
            <a:noFill/>
          </p:spPr>
          <p:txBody>
            <a:bodyPr wrap="square" rtlCol="0">
              <a:spAutoFit/>
            </a:bodyPr>
            <a:lstStyle/>
            <a:p>
              <a:pPr algn="ctr"/>
              <a:r>
                <a:rPr lang="es-ES" sz="1000" b="1" dirty="0" smtClean="0">
                  <a:solidFill>
                    <a:schemeClr val="bg1"/>
                  </a:solidFill>
                </a:rPr>
                <a:t>CIRCUITO DE ALTA COMPLEJIDAD</a:t>
              </a:r>
              <a:endParaRPr lang="es-ES" sz="1000" b="1" dirty="0">
                <a:solidFill>
                  <a:schemeClr val="bg1"/>
                </a:solidFill>
              </a:endParaRPr>
            </a:p>
          </p:txBody>
        </p:sp>
      </p:grpSp>
      <p:grpSp>
        <p:nvGrpSpPr>
          <p:cNvPr id="48" name="Agrupar 47"/>
          <p:cNvGrpSpPr/>
          <p:nvPr/>
        </p:nvGrpSpPr>
        <p:grpSpPr>
          <a:xfrm>
            <a:off x="4368139" y="3108424"/>
            <a:ext cx="2365393" cy="1100667"/>
            <a:chOff x="6071954" y="3287890"/>
            <a:chExt cx="1138710" cy="1100667"/>
          </a:xfrm>
        </p:grpSpPr>
        <p:sp>
          <p:nvSpPr>
            <p:cNvPr id="49" name="Rectángulo redondeado 48"/>
            <p:cNvSpPr/>
            <p:nvPr/>
          </p:nvSpPr>
          <p:spPr>
            <a:xfrm>
              <a:off x="6071954" y="3287890"/>
              <a:ext cx="1128889" cy="1100667"/>
            </a:xfrm>
            <a:prstGeom prst="roundRect">
              <a:avLst/>
            </a:prstGeom>
            <a:solidFill>
              <a:srgbClr val="3C8C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200"/>
            </a:p>
          </p:txBody>
        </p:sp>
        <p:sp>
          <p:nvSpPr>
            <p:cNvPr id="50" name="CuadroTexto 49"/>
            <p:cNvSpPr txBox="1"/>
            <p:nvPr/>
          </p:nvSpPr>
          <p:spPr>
            <a:xfrm>
              <a:off x="6081775" y="3581401"/>
              <a:ext cx="1128889" cy="523220"/>
            </a:xfrm>
            <a:prstGeom prst="rect">
              <a:avLst/>
            </a:prstGeom>
            <a:noFill/>
          </p:spPr>
          <p:txBody>
            <a:bodyPr wrap="square" rtlCol="0">
              <a:spAutoFit/>
            </a:bodyPr>
            <a:lstStyle/>
            <a:p>
              <a:pPr algn="ctr"/>
              <a:r>
                <a:rPr lang="es-ES" sz="1400" b="1" dirty="0" smtClean="0">
                  <a:solidFill>
                    <a:schemeClr val="bg1"/>
                  </a:solidFill>
                </a:rPr>
                <a:t>Toma de Decisión</a:t>
              </a:r>
            </a:p>
            <a:p>
              <a:pPr algn="ctr"/>
              <a:r>
                <a:rPr lang="es-ES" sz="1400" b="1" dirty="0" smtClean="0">
                  <a:solidFill>
                    <a:schemeClr val="bg1"/>
                  </a:solidFill>
                </a:rPr>
                <a:t>Unidad Observación</a:t>
              </a:r>
              <a:endParaRPr lang="es-ES" sz="1400" b="1" dirty="0">
                <a:solidFill>
                  <a:schemeClr val="bg1"/>
                </a:solidFill>
              </a:endParaRPr>
            </a:p>
          </p:txBody>
        </p:sp>
      </p:grpSp>
      <p:grpSp>
        <p:nvGrpSpPr>
          <p:cNvPr id="60" name="Agrupar 59"/>
          <p:cNvGrpSpPr/>
          <p:nvPr/>
        </p:nvGrpSpPr>
        <p:grpSpPr>
          <a:xfrm>
            <a:off x="355623" y="3058787"/>
            <a:ext cx="1133993" cy="1100667"/>
            <a:chOff x="700453" y="4073438"/>
            <a:chExt cx="1133993" cy="1100667"/>
          </a:xfrm>
        </p:grpSpPr>
        <p:sp>
          <p:nvSpPr>
            <p:cNvPr id="61" name="Elipse 60"/>
            <p:cNvSpPr/>
            <p:nvPr/>
          </p:nvSpPr>
          <p:spPr>
            <a:xfrm>
              <a:off x="705557" y="4073438"/>
              <a:ext cx="1128889" cy="1100667"/>
            </a:xfrm>
            <a:prstGeom prst="ellips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2" name="CuadroTexto 61"/>
            <p:cNvSpPr txBox="1"/>
            <p:nvPr/>
          </p:nvSpPr>
          <p:spPr>
            <a:xfrm>
              <a:off x="700453" y="4411766"/>
              <a:ext cx="1128889" cy="461665"/>
            </a:xfrm>
            <a:prstGeom prst="rect">
              <a:avLst/>
            </a:prstGeom>
            <a:noFill/>
          </p:spPr>
          <p:txBody>
            <a:bodyPr wrap="square" rtlCol="0">
              <a:spAutoFit/>
            </a:bodyPr>
            <a:lstStyle/>
            <a:p>
              <a:pPr algn="ctr"/>
              <a:r>
                <a:rPr lang="es-ES" sz="1200" b="1" dirty="0" smtClean="0">
                  <a:solidFill>
                    <a:schemeClr val="bg1"/>
                  </a:solidFill>
                </a:rPr>
                <a:t>Llegada         al SUH</a:t>
              </a:r>
              <a:endParaRPr lang="es-ES" sz="1200" b="1" dirty="0">
                <a:solidFill>
                  <a:schemeClr val="bg1"/>
                </a:solidFill>
              </a:endParaRPr>
            </a:p>
          </p:txBody>
        </p:sp>
      </p:grpSp>
      <p:sp>
        <p:nvSpPr>
          <p:cNvPr id="63" name="CuadroTexto 62"/>
          <p:cNvSpPr txBox="1"/>
          <p:nvPr/>
        </p:nvSpPr>
        <p:spPr>
          <a:xfrm>
            <a:off x="6943202" y="3336327"/>
            <a:ext cx="1128889" cy="646331"/>
          </a:xfrm>
          <a:prstGeom prst="rect">
            <a:avLst/>
          </a:prstGeom>
          <a:noFill/>
        </p:spPr>
        <p:txBody>
          <a:bodyPr wrap="square" rtlCol="0">
            <a:spAutoFit/>
          </a:bodyPr>
          <a:lstStyle/>
          <a:p>
            <a:pPr algn="ctr"/>
            <a:r>
              <a:rPr lang="es-ES" sz="1200" b="1" dirty="0" smtClean="0">
                <a:solidFill>
                  <a:schemeClr val="bg1"/>
                </a:solidFill>
              </a:rPr>
              <a:t>Orden           de alta o ingreso</a:t>
            </a:r>
            <a:endParaRPr lang="es-ES" sz="1200" b="1" dirty="0">
              <a:solidFill>
                <a:schemeClr val="bg1"/>
              </a:solidFill>
            </a:endParaRPr>
          </a:p>
        </p:txBody>
      </p:sp>
      <p:pic>
        <p:nvPicPr>
          <p:cNvPr id="6" name="Imagen 5"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7212" y="1853242"/>
            <a:ext cx="1420927" cy="3543300"/>
          </a:xfrm>
          <a:prstGeom prst="rect">
            <a:avLst/>
          </a:prstGeom>
        </p:spPr>
      </p:pic>
      <p:grpSp>
        <p:nvGrpSpPr>
          <p:cNvPr id="35" name="Agrupar 34"/>
          <p:cNvGrpSpPr/>
          <p:nvPr/>
        </p:nvGrpSpPr>
        <p:grpSpPr>
          <a:xfrm>
            <a:off x="4877082" y="4275655"/>
            <a:ext cx="1174724" cy="1100667"/>
            <a:chOff x="3198932" y="3287890"/>
            <a:chExt cx="1174724" cy="1100667"/>
          </a:xfrm>
        </p:grpSpPr>
        <p:sp>
          <p:nvSpPr>
            <p:cNvPr id="36" name="Rectángulo redondeado 35"/>
            <p:cNvSpPr/>
            <p:nvPr/>
          </p:nvSpPr>
          <p:spPr>
            <a:xfrm>
              <a:off x="3198932" y="3287890"/>
              <a:ext cx="1128889" cy="1100667"/>
            </a:xfrm>
            <a:prstGeom prst="roundRect">
              <a:avLst/>
            </a:prstGeom>
            <a:solidFill>
              <a:srgbClr val="3C8C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200"/>
            </a:p>
          </p:txBody>
        </p:sp>
        <p:sp>
          <p:nvSpPr>
            <p:cNvPr id="53" name="CuadroTexto 52"/>
            <p:cNvSpPr txBox="1"/>
            <p:nvPr/>
          </p:nvSpPr>
          <p:spPr>
            <a:xfrm>
              <a:off x="3213043" y="3581401"/>
              <a:ext cx="1160613" cy="461665"/>
            </a:xfrm>
            <a:prstGeom prst="rect">
              <a:avLst/>
            </a:prstGeom>
            <a:noFill/>
          </p:spPr>
          <p:txBody>
            <a:bodyPr wrap="square" rtlCol="0">
              <a:spAutoFit/>
            </a:bodyPr>
            <a:lstStyle/>
            <a:p>
              <a:pPr algn="ctr"/>
              <a:r>
                <a:rPr lang="es-ES" sz="1200" b="1" dirty="0" smtClean="0">
                  <a:solidFill>
                    <a:schemeClr val="bg1"/>
                  </a:solidFill>
                </a:rPr>
                <a:t>Revaloración Clínica</a:t>
              </a:r>
              <a:endParaRPr lang="es-ES" sz="1200" b="1" dirty="0">
                <a:solidFill>
                  <a:schemeClr val="bg1"/>
                </a:solidFill>
              </a:endParaRPr>
            </a:p>
          </p:txBody>
        </p:sp>
      </p:grpSp>
      <p:grpSp>
        <p:nvGrpSpPr>
          <p:cNvPr id="71" name="Agrupar 70"/>
          <p:cNvGrpSpPr/>
          <p:nvPr/>
        </p:nvGrpSpPr>
        <p:grpSpPr>
          <a:xfrm rot="5400000">
            <a:off x="3732219" y="5413732"/>
            <a:ext cx="1128889" cy="1230603"/>
            <a:chOff x="5366398" y="4661666"/>
            <a:chExt cx="1128889" cy="1230603"/>
          </a:xfrm>
        </p:grpSpPr>
        <p:sp>
          <p:nvSpPr>
            <p:cNvPr id="72" name="Rectángulo redondeado 71"/>
            <p:cNvSpPr/>
            <p:nvPr/>
          </p:nvSpPr>
          <p:spPr>
            <a:xfrm>
              <a:off x="5366398" y="4766737"/>
              <a:ext cx="1128889" cy="1100667"/>
            </a:xfrm>
            <a:prstGeom prst="roundRect">
              <a:avLst/>
            </a:prstGeom>
            <a:solidFill>
              <a:srgbClr val="3C8C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3" name="CuadroTexto 72"/>
            <p:cNvSpPr txBox="1"/>
            <p:nvPr/>
          </p:nvSpPr>
          <p:spPr>
            <a:xfrm rot="16200000">
              <a:off x="5331064" y="5046135"/>
              <a:ext cx="1230603" cy="461665"/>
            </a:xfrm>
            <a:prstGeom prst="rect">
              <a:avLst/>
            </a:prstGeom>
            <a:noFill/>
          </p:spPr>
          <p:txBody>
            <a:bodyPr wrap="square" rtlCol="0">
              <a:spAutoFit/>
            </a:bodyPr>
            <a:lstStyle/>
            <a:p>
              <a:pPr algn="ctr"/>
              <a:r>
                <a:rPr lang="es-ES" sz="1200" b="1" dirty="0" smtClean="0">
                  <a:solidFill>
                    <a:schemeClr val="bg1"/>
                  </a:solidFill>
                </a:rPr>
                <a:t>ISAR &amp;          VGI-SUH</a:t>
              </a:r>
              <a:endParaRPr lang="es-ES" sz="1200" b="1" dirty="0">
                <a:solidFill>
                  <a:schemeClr val="bg1"/>
                </a:solidFill>
              </a:endParaRPr>
            </a:p>
          </p:txBody>
        </p:sp>
      </p:grpSp>
      <p:grpSp>
        <p:nvGrpSpPr>
          <p:cNvPr id="74" name="Agrupar 73"/>
          <p:cNvGrpSpPr/>
          <p:nvPr/>
        </p:nvGrpSpPr>
        <p:grpSpPr>
          <a:xfrm>
            <a:off x="4893856" y="5445345"/>
            <a:ext cx="1138710" cy="1100667"/>
            <a:chOff x="6071954" y="3287890"/>
            <a:chExt cx="1138710" cy="1100667"/>
          </a:xfrm>
        </p:grpSpPr>
        <p:sp>
          <p:nvSpPr>
            <p:cNvPr id="75" name="Rectángulo redondeado 74"/>
            <p:cNvSpPr/>
            <p:nvPr/>
          </p:nvSpPr>
          <p:spPr>
            <a:xfrm>
              <a:off x="6071954" y="3287890"/>
              <a:ext cx="1128889" cy="1100667"/>
            </a:xfrm>
            <a:prstGeom prst="roundRect">
              <a:avLst/>
            </a:prstGeom>
            <a:solidFill>
              <a:srgbClr val="3C8C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200"/>
            </a:p>
          </p:txBody>
        </p:sp>
        <p:sp>
          <p:nvSpPr>
            <p:cNvPr id="76" name="CuadroTexto 75"/>
            <p:cNvSpPr txBox="1"/>
            <p:nvPr/>
          </p:nvSpPr>
          <p:spPr>
            <a:xfrm>
              <a:off x="6081775" y="3581401"/>
              <a:ext cx="1128889" cy="553998"/>
            </a:xfrm>
            <a:prstGeom prst="rect">
              <a:avLst/>
            </a:prstGeom>
            <a:noFill/>
          </p:spPr>
          <p:txBody>
            <a:bodyPr wrap="square" rtlCol="0">
              <a:spAutoFit/>
            </a:bodyPr>
            <a:lstStyle/>
            <a:p>
              <a:pPr algn="ctr"/>
              <a:r>
                <a:rPr lang="es-ES" sz="1000" b="1" dirty="0" smtClean="0">
                  <a:solidFill>
                    <a:schemeClr val="bg1"/>
                  </a:solidFill>
                </a:rPr>
                <a:t>P. Diagnósticas Tratamientos</a:t>
              </a:r>
            </a:p>
            <a:p>
              <a:pPr algn="ctr"/>
              <a:r>
                <a:rPr lang="es-ES" sz="1000" b="1" dirty="0" smtClean="0">
                  <a:solidFill>
                    <a:schemeClr val="bg1"/>
                  </a:solidFill>
                </a:rPr>
                <a:t>Interconsultas</a:t>
              </a:r>
              <a:endParaRPr lang="es-ES" sz="1000" b="1" dirty="0">
                <a:solidFill>
                  <a:schemeClr val="bg1"/>
                </a:solidFill>
              </a:endParaRPr>
            </a:p>
          </p:txBody>
        </p:sp>
      </p:grpSp>
      <p:grpSp>
        <p:nvGrpSpPr>
          <p:cNvPr id="77" name="Agrupar 76"/>
          <p:cNvGrpSpPr/>
          <p:nvPr/>
        </p:nvGrpSpPr>
        <p:grpSpPr>
          <a:xfrm rot="5400000">
            <a:off x="6097928" y="5364929"/>
            <a:ext cx="1128889" cy="1230603"/>
            <a:chOff x="5366398" y="4700146"/>
            <a:chExt cx="1128889" cy="1230603"/>
          </a:xfrm>
        </p:grpSpPr>
        <p:sp>
          <p:nvSpPr>
            <p:cNvPr id="78" name="Rectángulo redondeado 77"/>
            <p:cNvSpPr/>
            <p:nvPr/>
          </p:nvSpPr>
          <p:spPr>
            <a:xfrm>
              <a:off x="5366398" y="4766737"/>
              <a:ext cx="1128889" cy="1100667"/>
            </a:xfrm>
            <a:prstGeom prst="roundRect">
              <a:avLst/>
            </a:prstGeom>
            <a:solidFill>
              <a:srgbClr val="3C8C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9" name="CuadroTexto 78"/>
            <p:cNvSpPr txBox="1"/>
            <p:nvPr/>
          </p:nvSpPr>
          <p:spPr>
            <a:xfrm rot="16200000">
              <a:off x="5346421" y="4992282"/>
              <a:ext cx="1230603" cy="646331"/>
            </a:xfrm>
            <a:prstGeom prst="rect">
              <a:avLst/>
            </a:prstGeom>
            <a:noFill/>
          </p:spPr>
          <p:txBody>
            <a:bodyPr wrap="square" rtlCol="0">
              <a:spAutoFit/>
            </a:bodyPr>
            <a:lstStyle/>
            <a:p>
              <a:pPr algn="ctr"/>
              <a:r>
                <a:rPr lang="es-ES" sz="1200" b="1" dirty="0" smtClean="0">
                  <a:solidFill>
                    <a:schemeClr val="bg1"/>
                  </a:solidFill>
                </a:rPr>
                <a:t>Coordinación Niveles Asistenciales</a:t>
              </a:r>
              <a:endParaRPr lang="es-ES" sz="1200" b="1" dirty="0">
                <a:solidFill>
                  <a:schemeClr val="bg1"/>
                </a:solidFill>
              </a:endParaRPr>
            </a:p>
          </p:txBody>
        </p:sp>
      </p:grpSp>
      <p:grpSp>
        <p:nvGrpSpPr>
          <p:cNvPr id="81" name="Agrupar 80"/>
          <p:cNvGrpSpPr/>
          <p:nvPr/>
        </p:nvGrpSpPr>
        <p:grpSpPr>
          <a:xfrm>
            <a:off x="7371435" y="1052736"/>
            <a:ext cx="1160613" cy="1100667"/>
            <a:chOff x="3193803" y="3287890"/>
            <a:chExt cx="1160613" cy="1100667"/>
          </a:xfrm>
          <a:noFill/>
        </p:grpSpPr>
        <p:sp>
          <p:nvSpPr>
            <p:cNvPr id="82" name="Rectángulo redondeado 81"/>
            <p:cNvSpPr/>
            <p:nvPr/>
          </p:nvSpPr>
          <p:spPr>
            <a:xfrm>
              <a:off x="3198932" y="3287890"/>
              <a:ext cx="1128889" cy="1100667"/>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200" b="1">
                <a:solidFill>
                  <a:schemeClr val="accent1">
                    <a:lumMod val="50000"/>
                  </a:schemeClr>
                </a:solidFill>
              </a:endParaRPr>
            </a:p>
          </p:txBody>
        </p:sp>
        <p:sp>
          <p:nvSpPr>
            <p:cNvPr id="83" name="CuadroTexto 82"/>
            <p:cNvSpPr txBox="1"/>
            <p:nvPr/>
          </p:nvSpPr>
          <p:spPr>
            <a:xfrm>
              <a:off x="3193803" y="3639133"/>
              <a:ext cx="1160613" cy="461665"/>
            </a:xfrm>
            <a:prstGeom prst="rect">
              <a:avLst/>
            </a:prstGeom>
            <a:grpFill/>
          </p:spPr>
          <p:txBody>
            <a:bodyPr wrap="square" rtlCol="0">
              <a:spAutoFit/>
            </a:bodyPr>
            <a:lstStyle/>
            <a:p>
              <a:pPr algn="ctr"/>
              <a:r>
                <a:rPr lang="es-ES" sz="1200" b="1" dirty="0" smtClean="0">
                  <a:solidFill>
                    <a:schemeClr val="accent1">
                      <a:lumMod val="50000"/>
                    </a:schemeClr>
                  </a:solidFill>
                </a:rPr>
                <a:t>UCE </a:t>
              </a:r>
            </a:p>
            <a:p>
              <a:pPr algn="ctr"/>
              <a:r>
                <a:rPr lang="es-ES" sz="1200" b="1" dirty="0" smtClean="0">
                  <a:solidFill>
                    <a:schemeClr val="accent1">
                      <a:lumMod val="50000"/>
                    </a:schemeClr>
                  </a:solidFill>
                </a:rPr>
                <a:t>HAD</a:t>
              </a:r>
              <a:endParaRPr lang="es-ES" sz="1200" b="1" dirty="0">
                <a:solidFill>
                  <a:schemeClr val="accent1">
                    <a:lumMod val="50000"/>
                  </a:schemeClr>
                </a:solidFill>
              </a:endParaRPr>
            </a:p>
          </p:txBody>
        </p:sp>
      </p:grpSp>
      <p:grpSp>
        <p:nvGrpSpPr>
          <p:cNvPr id="84" name="Agrupar 83"/>
          <p:cNvGrpSpPr/>
          <p:nvPr/>
        </p:nvGrpSpPr>
        <p:grpSpPr>
          <a:xfrm>
            <a:off x="7389155" y="2205824"/>
            <a:ext cx="1160613" cy="1100667"/>
            <a:chOff x="3193803" y="3287890"/>
            <a:chExt cx="1160613" cy="1100667"/>
          </a:xfrm>
          <a:noFill/>
        </p:grpSpPr>
        <p:sp>
          <p:nvSpPr>
            <p:cNvPr id="85" name="Rectángulo redondeado 84"/>
            <p:cNvSpPr/>
            <p:nvPr/>
          </p:nvSpPr>
          <p:spPr>
            <a:xfrm>
              <a:off x="3198932" y="3287890"/>
              <a:ext cx="1128889" cy="1100667"/>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200" b="1">
                <a:solidFill>
                  <a:schemeClr val="accent1">
                    <a:lumMod val="50000"/>
                  </a:schemeClr>
                </a:solidFill>
              </a:endParaRPr>
            </a:p>
          </p:txBody>
        </p:sp>
        <p:sp>
          <p:nvSpPr>
            <p:cNvPr id="86" name="CuadroTexto 85"/>
            <p:cNvSpPr txBox="1"/>
            <p:nvPr/>
          </p:nvSpPr>
          <p:spPr>
            <a:xfrm>
              <a:off x="3193803" y="3696865"/>
              <a:ext cx="1160613" cy="276999"/>
            </a:xfrm>
            <a:prstGeom prst="rect">
              <a:avLst/>
            </a:prstGeom>
            <a:grpFill/>
          </p:spPr>
          <p:txBody>
            <a:bodyPr wrap="square" rtlCol="0">
              <a:spAutoFit/>
            </a:bodyPr>
            <a:lstStyle/>
            <a:p>
              <a:pPr algn="ctr"/>
              <a:r>
                <a:rPr lang="es-ES" sz="1200" b="1" dirty="0" smtClean="0">
                  <a:solidFill>
                    <a:schemeClr val="accent1">
                      <a:lumMod val="50000"/>
                    </a:schemeClr>
                  </a:solidFill>
                </a:rPr>
                <a:t>Residencia</a:t>
              </a:r>
              <a:endParaRPr lang="es-ES" sz="1200" b="1" dirty="0">
                <a:solidFill>
                  <a:schemeClr val="accent1">
                    <a:lumMod val="50000"/>
                  </a:schemeClr>
                </a:solidFill>
              </a:endParaRPr>
            </a:p>
          </p:txBody>
        </p:sp>
      </p:grpSp>
      <p:grpSp>
        <p:nvGrpSpPr>
          <p:cNvPr id="87" name="Agrupar 86"/>
          <p:cNvGrpSpPr/>
          <p:nvPr/>
        </p:nvGrpSpPr>
        <p:grpSpPr>
          <a:xfrm>
            <a:off x="7426115" y="4013208"/>
            <a:ext cx="1160613" cy="1100667"/>
            <a:chOff x="3193803" y="3287890"/>
            <a:chExt cx="1160613" cy="1100667"/>
          </a:xfrm>
          <a:noFill/>
        </p:grpSpPr>
        <p:sp>
          <p:nvSpPr>
            <p:cNvPr id="88" name="Rectángulo redondeado 87"/>
            <p:cNvSpPr/>
            <p:nvPr/>
          </p:nvSpPr>
          <p:spPr>
            <a:xfrm>
              <a:off x="3198932" y="3287890"/>
              <a:ext cx="1128889" cy="1100667"/>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200" b="1">
                <a:solidFill>
                  <a:schemeClr val="accent1">
                    <a:lumMod val="50000"/>
                  </a:schemeClr>
                </a:solidFill>
              </a:endParaRPr>
            </a:p>
          </p:txBody>
        </p:sp>
        <p:sp>
          <p:nvSpPr>
            <p:cNvPr id="89" name="CuadroTexto 88"/>
            <p:cNvSpPr txBox="1"/>
            <p:nvPr/>
          </p:nvSpPr>
          <p:spPr>
            <a:xfrm>
              <a:off x="3193803" y="3619889"/>
              <a:ext cx="1160613" cy="461665"/>
            </a:xfrm>
            <a:prstGeom prst="rect">
              <a:avLst/>
            </a:prstGeom>
            <a:grpFill/>
          </p:spPr>
          <p:txBody>
            <a:bodyPr wrap="square" rtlCol="0">
              <a:spAutoFit/>
            </a:bodyPr>
            <a:lstStyle/>
            <a:p>
              <a:pPr algn="ctr"/>
              <a:r>
                <a:rPr lang="es-ES" sz="1200" b="1" dirty="0" smtClean="0">
                  <a:solidFill>
                    <a:schemeClr val="accent1">
                      <a:lumMod val="50000"/>
                    </a:schemeClr>
                  </a:solidFill>
                </a:rPr>
                <a:t>Hospital Subagudos</a:t>
              </a:r>
              <a:endParaRPr lang="es-ES" sz="1200" b="1" dirty="0">
                <a:solidFill>
                  <a:schemeClr val="accent1">
                    <a:lumMod val="50000"/>
                  </a:schemeClr>
                </a:solidFill>
              </a:endParaRPr>
            </a:p>
          </p:txBody>
        </p:sp>
      </p:grpSp>
      <p:grpSp>
        <p:nvGrpSpPr>
          <p:cNvPr id="90" name="Agrupar 89"/>
          <p:cNvGrpSpPr/>
          <p:nvPr/>
        </p:nvGrpSpPr>
        <p:grpSpPr>
          <a:xfrm>
            <a:off x="7389155" y="5185540"/>
            <a:ext cx="1215293" cy="1100667"/>
            <a:chOff x="3139123" y="3287890"/>
            <a:chExt cx="1215293" cy="1100667"/>
          </a:xfrm>
          <a:noFill/>
        </p:grpSpPr>
        <p:sp>
          <p:nvSpPr>
            <p:cNvPr id="91" name="Rectángulo redondeado 90"/>
            <p:cNvSpPr/>
            <p:nvPr/>
          </p:nvSpPr>
          <p:spPr>
            <a:xfrm>
              <a:off x="3198932" y="3287890"/>
              <a:ext cx="1128889" cy="1100667"/>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200" b="1">
                <a:solidFill>
                  <a:schemeClr val="accent1">
                    <a:lumMod val="50000"/>
                  </a:schemeClr>
                </a:solidFill>
              </a:endParaRPr>
            </a:p>
          </p:txBody>
        </p:sp>
        <p:sp>
          <p:nvSpPr>
            <p:cNvPr id="92" name="CuadroTexto 91"/>
            <p:cNvSpPr txBox="1"/>
            <p:nvPr/>
          </p:nvSpPr>
          <p:spPr>
            <a:xfrm>
              <a:off x="3139123" y="3619889"/>
              <a:ext cx="1215293" cy="461665"/>
            </a:xfrm>
            <a:prstGeom prst="rect">
              <a:avLst/>
            </a:prstGeom>
            <a:grpFill/>
          </p:spPr>
          <p:txBody>
            <a:bodyPr wrap="square" rtlCol="0">
              <a:spAutoFit/>
            </a:bodyPr>
            <a:lstStyle/>
            <a:p>
              <a:pPr algn="ctr"/>
              <a:r>
                <a:rPr lang="es-ES" sz="1200" b="1" dirty="0" smtClean="0">
                  <a:solidFill>
                    <a:schemeClr val="accent1">
                      <a:lumMod val="50000"/>
                    </a:schemeClr>
                  </a:solidFill>
                </a:rPr>
                <a:t>Cuidados Ambulatorios</a:t>
              </a:r>
              <a:endParaRPr lang="es-ES" sz="1200" b="1" dirty="0">
                <a:solidFill>
                  <a:schemeClr val="accent1">
                    <a:lumMod val="50000"/>
                  </a:schemeClr>
                </a:solidFill>
              </a:endParaRPr>
            </a:p>
          </p:txBody>
        </p:sp>
      </p:grpSp>
      <p:sp>
        <p:nvSpPr>
          <p:cNvPr id="93" name="Rectángulo 92"/>
          <p:cNvSpPr/>
          <p:nvPr/>
        </p:nvSpPr>
        <p:spPr>
          <a:xfrm>
            <a:off x="4141067" y="2285187"/>
            <a:ext cx="3327631" cy="523220"/>
          </a:xfrm>
          <a:prstGeom prst="rect">
            <a:avLst/>
          </a:prstGeom>
          <a:noFill/>
          <a:ln>
            <a:noFill/>
          </a:ln>
        </p:spPr>
        <p:txBody>
          <a:bodyPr wrap="square" lIns="91440" tIns="45720" rIns="91440" bIns="45720">
            <a:spAutoFit/>
          </a:bodyPr>
          <a:lstStyle/>
          <a:p>
            <a:pPr algn="ctr"/>
            <a:r>
              <a:rPr lang="es-ES_tradnl" sz="1400" b="1" dirty="0" smtClean="0">
                <a:ln w="12700">
                  <a:noFill/>
                  <a:prstDash val="solid"/>
                </a:ln>
                <a:solidFill>
                  <a:schemeClr val="accent1">
                    <a:lumMod val="50000"/>
                  </a:schemeClr>
                </a:solidFill>
                <a:effectLst>
                  <a:glow rad="101600">
                    <a:schemeClr val="accent1">
                      <a:satMod val="175000"/>
                      <a:alpha val="40000"/>
                    </a:schemeClr>
                  </a:glow>
                  <a:outerShdw blurRad="41275" dist="20320" dir="1800000" algn="tl" rotWithShape="0">
                    <a:srgbClr val="000000">
                      <a:alpha val="40000"/>
                    </a:srgbClr>
                  </a:outerShdw>
                </a:effectLst>
              </a:rPr>
              <a:t>EVITAR INGRESOS </a:t>
            </a:r>
          </a:p>
          <a:p>
            <a:pPr algn="ctr"/>
            <a:r>
              <a:rPr lang="es-ES_tradnl" sz="1400" b="1" dirty="0" smtClean="0">
                <a:ln w="12700">
                  <a:noFill/>
                  <a:prstDash val="solid"/>
                </a:ln>
                <a:solidFill>
                  <a:schemeClr val="accent1">
                    <a:lumMod val="50000"/>
                  </a:schemeClr>
                </a:solidFill>
                <a:effectLst>
                  <a:glow rad="101600">
                    <a:schemeClr val="accent1">
                      <a:satMod val="175000"/>
                      <a:alpha val="40000"/>
                    </a:schemeClr>
                  </a:glow>
                  <a:outerShdw blurRad="41275" dist="20320" dir="1800000" algn="tl" rotWithShape="0">
                    <a:srgbClr val="000000">
                      <a:alpha val="40000"/>
                    </a:srgbClr>
                  </a:outerShdw>
                </a:effectLst>
              </a:rPr>
              <a:t>HOSPITALARIOS INNECESARIOS</a:t>
            </a:r>
            <a:endParaRPr lang="es-ES_tradnl" sz="1400" b="1" cap="none" spc="0" dirty="0">
              <a:ln w="12700">
                <a:noFill/>
                <a:prstDash val="solid"/>
              </a:ln>
              <a:solidFill>
                <a:schemeClr val="accent1">
                  <a:lumMod val="50000"/>
                </a:schemeClr>
              </a:solidFill>
              <a:effectLst>
                <a:glow rad="101600">
                  <a:schemeClr val="accent1">
                    <a:satMod val="175000"/>
                    <a:alpha val="40000"/>
                  </a:schemeClr>
                </a:glow>
                <a:outerShdw blurRad="41275" dist="20320" dir="1800000" algn="tl" rotWithShape="0">
                  <a:srgbClr val="000000">
                    <a:alpha val="40000"/>
                  </a:srgbClr>
                </a:outerShdw>
              </a:effectLst>
            </a:endParaRPr>
          </a:p>
        </p:txBody>
      </p:sp>
      <p:grpSp>
        <p:nvGrpSpPr>
          <p:cNvPr id="44" name="Agrupar 2"/>
          <p:cNvGrpSpPr>
            <a:grpSpLocks/>
          </p:cNvGrpSpPr>
          <p:nvPr/>
        </p:nvGrpSpPr>
        <p:grpSpPr bwMode="auto">
          <a:xfrm>
            <a:off x="0" y="0"/>
            <a:ext cx="9144000" cy="873125"/>
            <a:chOff x="0" y="0"/>
            <a:chExt cx="9144000" cy="872435"/>
          </a:xfrm>
        </p:grpSpPr>
        <p:sp>
          <p:nvSpPr>
            <p:cNvPr id="45" name="Recortar rectángulo de esquina sencilla 44"/>
            <p:cNvSpPr/>
            <p:nvPr/>
          </p:nvSpPr>
          <p:spPr>
            <a:xfrm>
              <a:off x="0" y="0"/>
              <a:ext cx="9144000" cy="872435"/>
            </a:xfrm>
            <a:prstGeom prst="snip1Rect">
              <a:avLst/>
            </a:prstGeom>
            <a:solidFill>
              <a:srgbClr val="008080"/>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ES" sz="1800"/>
            </a:p>
          </p:txBody>
        </p:sp>
        <p:sp>
          <p:nvSpPr>
            <p:cNvPr id="46" name="Rectángulo 4"/>
            <p:cNvSpPr>
              <a:spLocks noChangeArrowheads="1"/>
            </p:cNvSpPr>
            <p:nvPr/>
          </p:nvSpPr>
          <p:spPr bwMode="auto">
            <a:xfrm>
              <a:off x="132557" y="164729"/>
              <a:ext cx="4759704" cy="55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200" b="1" dirty="0" smtClean="0">
                  <a:solidFill>
                    <a:schemeClr val="bg1"/>
                  </a:solidFill>
                </a:rPr>
                <a:t>MODELOS DE GESTION.</a:t>
              </a:r>
            </a:p>
            <a:p>
              <a:pPr>
                <a:spcBef>
                  <a:spcPct val="50000"/>
                </a:spcBef>
              </a:pPr>
              <a:r>
                <a:rPr lang="en-US" sz="1200" b="1" dirty="0" smtClean="0">
                  <a:solidFill>
                    <a:schemeClr val="bg1"/>
                  </a:solidFill>
                </a:rPr>
                <a:t>UNIDADES DE OBSERVACION.</a:t>
              </a:r>
              <a:endParaRPr lang="en-US" sz="1200" b="1" dirty="0">
                <a:solidFill>
                  <a:schemeClr val="bg1"/>
                </a:solidFill>
              </a:endParaRPr>
            </a:p>
          </p:txBody>
        </p:sp>
      </p:grpSp>
    </p:spTree>
    <p:extLst>
      <p:ext uri="{BB962C8B-B14F-4D97-AF65-F5344CB8AC3E}">
        <p14:creationId xmlns:p14="http://schemas.microsoft.com/office/powerpoint/2010/main" val="19053806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553708069"/>
              </p:ext>
            </p:extLst>
          </p:nvPr>
        </p:nvGraphicFramePr>
        <p:xfrm>
          <a:off x="250825" y="1676400"/>
          <a:ext cx="4249738" cy="5013327"/>
        </p:xfrm>
        <a:graphic>
          <a:graphicData uri="http://schemas.openxmlformats.org/drawingml/2006/table">
            <a:tbl>
              <a:tblPr firstRow="1" bandRow="1">
                <a:tableStyleId>{5C22544A-7EE6-4342-B048-85BDC9FD1C3A}</a:tableStyleId>
              </a:tblPr>
              <a:tblGrid>
                <a:gridCol w="2737119"/>
                <a:gridCol w="1512619"/>
              </a:tblGrid>
              <a:tr h="455757">
                <a:tc>
                  <a:txBody>
                    <a:bodyPr/>
                    <a:lstStyle/>
                    <a:p>
                      <a:endParaRPr lang="es-ES" sz="1400" dirty="0"/>
                    </a:p>
                  </a:txBody>
                  <a:tcPr marL="91467" marR="91467" marT="45716" marB="45716"/>
                </a:tc>
                <a:tc>
                  <a:txBody>
                    <a:bodyPr/>
                    <a:lstStyle/>
                    <a:p>
                      <a:pPr algn="ctr"/>
                      <a:r>
                        <a:rPr lang="es-ES" sz="1400" dirty="0" smtClean="0"/>
                        <a:t>N = 180</a:t>
                      </a:r>
                      <a:endParaRPr lang="es-ES" sz="1400" dirty="0"/>
                    </a:p>
                  </a:txBody>
                  <a:tcPr marL="91467" marR="91467" marT="45716" marB="45716" anchor="ctr"/>
                </a:tc>
              </a:tr>
              <a:tr h="455757">
                <a:tc>
                  <a:txBody>
                    <a:bodyPr/>
                    <a:lstStyle/>
                    <a:p>
                      <a:r>
                        <a:rPr lang="es-ES" sz="1400" dirty="0" smtClean="0"/>
                        <a:t>Edad</a:t>
                      </a:r>
                      <a:endParaRPr lang="es-ES" sz="1400" dirty="0"/>
                    </a:p>
                  </a:txBody>
                  <a:tcPr marL="91467" marR="91467" marT="45716" marB="45716" anchor="ctr"/>
                </a:tc>
                <a:tc>
                  <a:txBody>
                    <a:bodyPr/>
                    <a:lstStyle/>
                    <a:p>
                      <a:pPr algn="ctr"/>
                      <a:r>
                        <a:rPr lang="es-ES" sz="1400" dirty="0" smtClean="0"/>
                        <a:t>82,3 ± 5,3</a:t>
                      </a:r>
                      <a:endParaRPr lang="es-ES" sz="1400" dirty="0"/>
                    </a:p>
                  </a:txBody>
                  <a:tcPr marL="91467" marR="91467" marT="45716" marB="45716" anchor="ctr"/>
                </a:tc>
              </a:tr>
              <a:tr h="455757">
                <a:tc>
                  <a:txBody>
                    <a:bodyPr/>
                    <a:lstStyle/>
                    <a:p>
                      <a:r>
                        <a:rPr lang="es-ES" sz="1400" dirty="0" smtClean="0"/>
                        <a:t>Sexo Femenino</a:t>
                      </a:r>
                      <a:endParaRPr lang="es-ES" sz="1400" dirty="0"/>
                    </a:p>
                  </a:txBody>
                  <a:tcPr marL="91467" marR="91467" marT="45716" marB="45716"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400" dirty="0" smtClean="0"/>
                        <a:t>105 (56,1%)</a:t>
                      </a:r>
                    </a:p>
                  </a:txBody>
                  <a:tcPr marL="91467" marR="91467" marT="45716" marB="45716" anchor="ctr"/>
                </a:tc>
              </a:tr>
              <a:tr h="455757">
                <a:tc>
                  <a:txBody>
                    <a:bodyPr/>
                    <a:lstStyle/>
                    <a:p>
                      <a:r>
                        <a:rPr lang="es-ES" sz="1400" dirty="0" err="1" smtClean="0"/>
                        <a:t>Charlson</a:t>
                      </a:r>
                      <a:r>
                        <a:rPr lang="es-ES" sz="1400" baseline="0" dirty="0" smtClean="0"/>
                        <a:t> &gt; 3</a:t>
                      </a:r>
                      <a:endParaRPr lang="es-ES" sz="1400" dirty="0"/>
                    </a:p>
                  </a:txBody>
                  <a:tcPr marL="91467" marR="91467" marT="45716" marB="45716" anchor="ctr"/>
                </a:tc>
                <a:tc>
                  <a:txBody>
                    <a:bodyPr/>
                    <a:lstStyle/>
                    <a:p>
                      <a:pPr algn="ctr"/>
                      <a:r>
                        <a:rPr lang="es-ES" sz="1400" dirty="0" smtClean="0"/>
                        <a:t>78 (41,7%)</a:t>
                      </a:r>
                      <a:endParaRPr lang="es-ES" sz="1400" dirty="0"/>
                    </a:p>
                  </a:txBody>
                  <a:tcPr marL="91467" marR="91467" marT="45716" marB="45716" anchor="ctr"/>
                </a:tc>
              </a:tr>
              <a:tr h="455757">
                <a:tc>
                  <a:txBody>
                    <a:bodyPr/>
                    <a:lstStyle/>
                    <a:p>
                      <a:r>
                        <a:rPr lang="es-ES" sz="1400" dirty="0" err="1" smtClean="0"/>
                        <a:t>Barthel</a:t>
                      </a:r>
                      <a:r>
                        <a:rPr lang="es-ES" sz="1400" dirty="0" smtClean="0"/>
                        <a:t> basal &lt; 60</a:t>
                      </a:r>
                      <a:endParaRPr lang="es-ES" sz="1400" dirty="0"/>
                    </a:p>
                  </a:txBody>
                  <a:tcPr marL="91467" marR="91467" marT="45716" marB="45716" anchor="ctr"/>
                </a:tc>
                <a:tc>
                  <a:txBody>
                    <a:bodyPr/>
                    <a:lstStyle/>
                    <a:p>
                      <a:pPr algn="ctr"/>
                      <a:r>
                        <a:rPr lang="es-ES" sz="1400" dirty="0" smtClean="0"/>
                        <a:t>35 (18,7)</a:t>
                      </a:r>
                      <a:endParaRPr lang="es-ES" sz="1400" dirty="0"/>
                    </a:p>
                  </a:txBody>
                  <a:tcPr marL="91467" marR="91467" marT="45716" marB="45716" anchor="ctr"/>
                </a:tc>
              </a:tr>
              <a:tr h="455757">
                <a:tc>
                  <a:txBody>
                    <a:bodyPr/>
                    <a:lstStyle/>
                    <a:p>
                      <a:r>
                        <a:rPr lang="es-ES" sz="1400" dirty="0" smtClean="0"/>
                        <a:t>Número de fármacos &gt; 5</a:t>
                      </a:r>
                      <a:endParaRPr lang="es-ES" sz="1400" dirty="0"/>
                    </a:p>
                  </a:txBody>
                  <a:tcPr marL="91467" marR="91467" marT="45716" marB="45716" anchor="ctr"/>
                </a:tc>
                <a:tc>
                  <a:txBody>
                    <a:bodyPr/>
                    <a:lstStyle/>
                    <a:p>
                      <a:pPr algn="ctr"/>
                      <a:r>
                        <a:rPr lang="es-ES" sz="1400" dirty="0" smtClean="0"/>
                        <a:t>103 (55,1%)</a:t>
                      </a:r>
                      <a:endParaRPr lang="es-ES" sz="1400" dirty="0"/>
                    </a:p>
                  </a:txBody>
                  <a:tcPr marL="91467" marR="91467" marT="45716" marB="45716" anchor="ctr"/>
                </a:tc>
              </a:tr>
              <a:tr h="455757">
                <a:tc>
                  <a:txBody>
                    <a:bodyPr/>
                    <a:lstStyle/>
                    <a:p>
                      <a:r>
                        <a:rPr lang="es-ES" sz="1400" dirty="0" smtClean="0"/>
                        <a:t>AP</a:t>
                      </a:r>
                      <a:r>
                        <a:rPr lang="es-ES" sz="1400" baseline="0" dirty="0" smtClean="0"/>
                        <a:t> Delirium</a:t>
                      </a:r>
                      <a:endParaRPr lang="es-ES" sz="1400" dirty="0"/>
                    </a:p>
                  </a:txBody>
                  <a:tcPr marL="91467" marR="91467" marT="45716" marB="45716" anchor="ctr"/>
                </a:tc>
                <a:tc>
                  <a:txBody>
                    <a:bodyPr/>
                    <a:lstStyle/>
                    <a:p>
                      <a:pPr algn="ctr"/>
                      <a:r>
                        <a:rPr lang="es-ES" sz="1400" dirty="0" smtClean="0"/>
                        <a:t>18 (9,6%)</a:t>
                      </a:r>
                      <a:endParaRPr lang="es-ES" sz="1400" dirty="0"/>
                    </a:p>
                  </a:txBody>
                  <a:tcPr marL="91467" marR="91467" marT="45716" marB="45716" anchor="ctr"/>
                </a:tc>
              </a:tr>
              <a:tr h="455757">
                <a:tc>
                  <a:txBody>
                    <a:bodyPr/>
                    <a:lstStyle/>
                    <a:p>
                      <a:r>
                        <a:rPr lang="es-ES" sz="1400" dirty="0" smtClean="0"/>
                        <a:t>AP Demencia</a:t>
                      </a:r>
                      <a:endParaRPr lang="es-ES" sz="1400" dirty="0"/>
                    </a:p>
                  </a:txBody>
                  <a:tcPr marL="91467" marR="91467" marT="45716" marB="45716" anchor="ctr"/>
                </a:tc>
                <a:tc>
                  <a:txBody>
                    <a:bodyPr/>
                    <a:lstStyle/>
                    <a:p>
                      <a:pPr algn="ctr"/>
                      <a:r>
                        <a:rPr lang="es-ES" sz="1400" dirty="0" smtClean="0"/>
                        <a:t>24</a:t>
                      </a:r>
                      <a:r>
                        <a:rPr lang="es-ES" sz="1400" baseline="0" dirty="0" smtClean="0"/>
                        <a:t> (12,8%)</a:t>
                      </a:r>
                      <a:endParaRPr lang="es-ES" sz="1400" dirty="0"/>
                    </a:p>
                  </a:txBody>
                  <a:tcPr marL="91467" marR="91467" marT="45716" marB="45716" anchor="ctr"/>
                </a:tc>
              </a:tr>
              <a:tr h="455757">
                <a:tc>
                  <a:txBody>
                    <a:bodyPr/>
                    <a:lstStyle/>
                    <a:p>
                      <a:r>
                        <a:rPr lang="es-ES" sz="1400" dirty="0" smtClean="0"/>
                        <a:t>AP Trastorno</a:t>
                      </a:r>
                      <a:r>
                        <a:rPr lang="es-ES" sz="1400" baseline="0" dirty="0" smtClean="0"/>
                        <a:t> del ánimo</a:t>
                      </a:r>
                      <a:endParaRPr lang="es-ES" sz="1400" dirty="0"/>
                    </a:p>
                  </a:txBody>
                  <a:tcPr marL="91467" marR="91467" marT="45716" marB="45716" anchor="ctr"/>
                </a:tc>
                <a:tc>
                  <a:txBody>
                    <a:bodyPr/>
                    <a:lstStyle/>
                    <a:p>
                      <a:pPr algn="ctr"/>
                      <a:r>
                        <a:rPr lang="es-ES" sz="1400" dirty="0" smtClean="0"/>
                        <a:t>26 (14,0%)</a:t>
                      </a:r>
                      <a:endParaRPr lang="es-ES" sz="1400" dirty="0"/>
                    </a:p>
                  </a:txBody>
                  <a:tcPr marL="91467" marR="91467" marT="45716" marB="45716" anchor="ctr"/>
                </a:tc>
              </a:tr>
              <a:tr h="455757">
                <a:tc>
                  <a:txBody>
                    <a:bodyPr/>
                    <a:lstStyle/>
                    <a:p>
                      <a:r>
                        <a:rPr lang="es-ES" sz="1400" dirty="0" smtClean="0"/>
                        <a:t>Visita a urgencias &lt; 1</a:t>
                      </a:r>
                      <a:r>
                        <a:rPr lang="es-ES" sz="1400" baseline="0" dirty="0" smtClean="0"/>
                        <a:t> mes</a:t>
                      </a:r>
                      <a:endParaRPr lang="es-ES" sz="1400" dirty="0"/>
                    </a:p>
                  </a:txBody>
                  <a:tcPr marL="91467" marR="91467" marT="45716" marB="45716" anchor="ctr"/>
                </a:tc>
                <a:tc>
                  <a:txBody>
                    <a:bodyPr/>
                    <a:lstStyle/>
                    <a:p>
                      <a:pPr algn="ctr"/>
                      <a:r>
                        <a:rPr lang="es-ES" sz="1400" dirty="0" smtClean="0"/>
                        <a:t>47 (25,1%)</a:t>
                      </a:r>
                      <a:endParaRPr lang="es-ES" sz="1400" dirty="0"/>
                    </a:p>
                  </a:txBody>
                  <a:tcPr marL="91467" marR="91467" marT="45716" marB="45716" anchor="ctr"/>
                </a:tc>
              </a:tr>
              <a:tr h="455757">
                <a:tc>
                  <a:txBody>
                    <a:bodyPr/>
                    <a:lstStyle/>
                    <a:p>
                      <a:r>
                        <a:rPr lang="es-ES" sz="1400" dirty="0" smtClean="0"/>
                        <a:t>Ingreso hospital &lt; 6 meses</a:t>
                      </a:r>
                      <a:endParaRPr lang="es-ES" sz="1400" dirty="0"/>
                    </a:p>
                  </a:txBody>
                  <a:tcPr marL="91467" marR="91467" marT="45716" marB="45716" anchor="ctr"/>
                </a:tc>
                <a:tc>
                  <a:txBody>
                    <a:bodyPr/>
                    <a:lstStyle/>
                    <a:p>
                      <a:pPr algn="ctr"/>
                      <a:r>
                        <a:rPr lang="es-ES" sz="1400" dirty="0" smtClean="0"/>
                        <a:t>52 (27,8%)</a:t>
                      </a:r>
                      <a:endParaRPr lang="es-ES" sz="1400" dirty="0"/>
                    </a:p>
                  </a:txBody>
                  <a:tcPr marL="91467" marR="91467" marT="45716" marB="45716" anchor="ct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423223384"/>
              </p:ext>
            </p:extLst>
          </p:nvPr>
        </p:nvGraphicFramePr>
        <p:xfrm>
          <a:off x="4572000" y="1676400"/>
          <a:ext cx="4248150" cy="5013327"/>
        </p:xfrm>
        <a:graphic>
          <a:graphicData uri="http://schemas.openxmlformats.org/drawingml/2006/table">
            <a:tbl>
              <a:tblPr firstRow="1" bandRow="1">
                <a:tableStyleId>{5C22544A-7EE6-4342-B048-85BDC9FD1C3A}</a:tableStyleId>
              </a:tblPr>
              <a:tblGrid>
                <a:gridCol w="2736097"/>
                <a:gridCol w="1512053"/>
              </a:tblGrid>
              <a:tr h="455757">
                <a:tc>
                  <a:txBody>
                    <a:bodyPr/>
                    <a:lstStyle/>
                    <a:p>
                      <a:endParaRPr lang="es-ES" sz="1400" dirty="0"/>
                    </a:p>
                  </a:txBody>
                  <a:tcPr marL="91433" marR="91433" marT="45716" marB="45716"/>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400" dirty="0" smtClean="0"/>
                        <a:t>N = 180</a:t>
                      </a:r>
                    </a:p>
                  </a:txBody>
                  <a:tcPr marL="91433" marR="91433" marT="45716" marB="45716" anchor="ctr"/>
                </a:tc>
              </a:tr>
              <a:tr h="455757">
                <a:tc>
                  <a:txBody>
                    <a:bodyPr/>
                    <a:lstStyle/>
                    <a:p>
                      <a:pPr algn="l"/>
                      <a:r>
                        <a:rPr lang="es-ES" sz="1400" dirty="0" smtClean="0"/>
                        <a:t>Delirium URG</a:t>
                      </a:r>
                      <a:endParaRPr lang="es-ES" sz="1400" dirty="0"/>
                    </a:p>
                  </a:txBody>
                  <a:tcPr marL="91433" marR="91433" marT="45716" marB="45716" anchor="ctr"/>
                </a:tc>
                <a:tc>
                  <a:txBody>
                    <a:bodyPr/>
                    <a:lstStyle/>
                    <a:p>
                      <a:pPr algn="ctr"/>
                      <a:r>
                        <a:rPr lang="es-ES" sz="1400" dirty="0" smtClean="0"/>
                        <a:t>8 (4,3%)</a:t>
                      </a:r>
                      <a:endParaRPr lang="es-ES" sz="1400" dirty="0"/>
                    </a:p>
                  </a:txBody>
                  <a:tcPr marL="91433" marR="91433" marT="45716" marB="45716" anchor="ctr"/>
                </a:tc>
              </a:tr>
              <a:tr h="455757">
                <a:tc>
                  <a:txBody>
                    <a:bodyPr/>
                    <a:lstStyle/>
                    <a:p>
                      <a:pPr algn="l"/>
                      <a:r>
                        <a:rPr lang="es-ES" sz="1400" dirty="0" smtClean="0"/>
                        <a:t>Demencia URG</a:t>
                      </a:r>
                      <a:endParaRPr lang="es-ES" sz="1400" dirty="0"/>
                    </a:p>
                  </a:txBody>
                  <a:tcPr marL="91433" marR="91433" marT="45716" marB="45716" anchor="ctr"/>
                </a:tc>
                <a:tc>
                  <a:txBody>
                    <a:bodyPr/>
                    <a:lstStyle/>
                    <a:p>
                      <a:pPr algn="ctr"/>
                      <a:r>
                        <a:rPr lang="es-ES" sz="1400" dirty="0" smtClean="0"/>
                        <a:t>28 (20,4%)</a:t>
                      </a:r>
                      <a:endParaRPr lang="es-ES" sz="1400" dirty="0"/>
                    </a:p>
                  </a:txBody>
                  <a:tcPr marL="91433" marR="91433" marT="45716" marB="45716" anchor="ctr"/>
                </a:tc>
              </a:tr>
              <a:tr h="455757">
                <a:tc>
                  <a:txBody>
                    <a:bodyPr/>
                    <a:lstStyle/>
                    <a:p>
                      <a:pPr algn="l"/>
                      <a:r>
                        <a:rPr lang="es-ES" sz="1400" dirty="0" smtClean="0"/>
                        <a:t>Trastorno</a:t>
                      </a:r>
                      <a:r>
                        <a:rPr lang="es-ES" sz="1400" baseline="0" dirty="0" smtClean="0"/>
                        <a:t> del ánimo URG</a:t>
                      </a:r>
                      <a:endParaRPr lang="es-ES" sz="1400" dirty="0"/>
                    </a:p>
                  </a:txBody>
                  <a:tcPr marL="91433" marR="91433" marT="45716" marB="45716" anchor="ctr"/>
                </a:tc>
                <a:tc>
                  <a:txBody>
                    <a:bodyPr/>
                    <a:lstStyle/>
                    <a:p>
                      <a:pPr algn="ctr"/>
                      <a:r>
                        <a:rPr lang="es-ES" sz="1400" dirty="0" smtClean="0"/>
                        <a:t>35 (18,7%)</a:t>
                      </a:r>
                      <a:endParaRPr lang="es-ES" sz="1400" dirty="0"/>
                    </a:p>
                  </a:txBody>
                  <a:tcPr marL="91433" marR="91433" marT="45716" marB="45716" anchor="ctr"/>
                </a:tc>
              </a:tr>
              <a:tr h="455757">
                <a:tc>
                  <a:txBody>
                    <a:bodyPr/>
                    <a:lstStyle/>
                    <a:p>
                      <a:pPr algn="l"/>
                      <a:r>
                        <a:rPr lang="es-ES" sz="1400" dirty="0" smtClean="0"/>
                        <a:t>Juicio</a:t>
                      </a:r>
                      <a:r>
                        <a:rPr lang="es-ES" sz="1400" baseline="0" dirty="0" smtClean="0"/>
                        <a:t> Clínico</a:t>
                      </a:r>
                      <a:endParaRPr lang="es-ES" sz="1400" dirty="0"/>
                    </a:p>
                  </a:txBody>
                  <a:tcPr marL="91433" marR="91433" marT="45716" marB="45716" anchor="ctr"/>
                </a:tc>
                <a:tc>
                  <a:txBody>
                    <a:bodyPr/>
                    <a:lstStyle/>
                    <a:p>
                      <a:pPr algn="ctr"/>
                      <a:endParaRPr lang="es-ES" sz="1400" dirty="0"/>
                    </a:p>
                  </a:txBody>
                  <a:tcPr marL="91433" marR="91433" marT="45716" marB="45716" anchor="ctr"/>
                </a:tc>
              </a:tr>
              <a:tr h="455757">
                <a:tc>
                  <a:txBody>
                    <a:bodyPr/>
                    <a:lstStyle/>
                    <a:p>
                      <a:pPr algn="l"/>
                      <a:r>
                        <a:rPr lang="es-ES" sz="1400" dirty="0" smtClean="0"/>
                        <a:t> - Cardiovascular</a:t>
                      </a:r>
                      <a:endParaRPr lang="es-ES" sz="1400" dirty="0"/>
                    </a:p>
                  </a:txBody>
                  <a:tcPr marL="91433" marR="91433" marT="45716" marB="45716" anchor="ctr"/>
                </a:tc>
                <a:tc>
                  <a:txBody>
                    <a:bodyPr/>
                    <a:lstStyle/>
                    <a:p>
                      <a:pPr algn="ctr"/>
                      <a:r>
                        <a:rPr lang="es-ES" sz="1400" dirty="0" smtClean="0"/>
                        <a:t>42 (22,5%)</a:t>
                      </a:r>
                      <a:endParaRPr lang="es-ES" sz="1400" dirty="0"/>
                    </a:p>
                  </a:txBody>
                  <a:tcPr marL="91433" marR="91433" marT="45716" marB="45716" anchor="ctr"/>
                </a:tc>
              </a:tr>
              <a:tr h="455757">
                <a:tc>
                  <a:txBody>
                    <a:bodyPr/>
                    <a:lstStyle/>
                    <a:p>
                      <a:pPr algn="l"/>
                      <a:r>
                        <a:rPr lang="es-ES" sz="1400" dirty="0" smtClean="0"/>
                        <a:t> - Digestivo</a:t>
                      </a:r>
                      <a:endParaRPr lang="es-ES" sz="1400" dirty="0"/>
                    </a:p>
                  </a:txBody>
                  <a:tcPr marL="91433" marR="91433" marT="45716" marB="45716" anchor="ctr"/>
                </a:tc>
                <a:tc>
                  <a:txBody>
                    <a:bodyPr/>
                    <a:lstStyle/>
                    <a:p>
                      <a:pPr algn="ctr"/>
                      <a:r>
                        <a:rPr lang="es-ES" sz="1400" dirty="0" smtClean="0"/>
                        <a:t>59 (31,6%)</a:t>
                      </a:r>
                      <a:endParaRPr lang="es-ES" sz="1400" dirty="0"/>
                    </a:p>
                  </a:txBody>
                  <a:tcPr marL="91433" marR="91433" marT="45716" marB="45716" anchor="ctr"/>
                </a:tc>
              </a:tr>
              <a:tr h="455757">
                <a:tc>
                  <a:txBody>
                    <a:bodyPr/>
                    <a:lstStyle/>
                    <a:p>
                      <a:pPr algn="l"/>
                      <a:r>
                        <a:rPr lang="es-ES" sz="1400" dirty="0" smtClean="0"/>
                        <a:t> - Infeccioso</a:t>
                      </a:r>
                      <a:endParaRPr lang="es-ES" sz="1400" dirty="0"/>
                    </a:p>
                  </a:txBody>
                  <a:tcPr marL="91433" marR="91433" marT="45716" marB="45716" anchor="ctr"/>
                </a:tc>
                <a:tc>
                  <a:txBody>
                    <a:bodyPr/>
                    <a:lstStyle/>
                    <a:p>
                      <a:pPr algn="ctr"/>
                      <a:r>
                        <a:rPr lang="es-ES" sz="1400" dirty="0" smtClean="0"/>
                        <a:t>36 (19,3%)</a:t>
                      </a:r>
                      <a:endParaRPr lang="es-ES" sz="1400" dirty="0"/>
                    </a:p>
                  </a:txBody>
                  <a:tcPr marL="91433" marR="91433" marT="45716" marB="45716" anchor="ctr"/>
                </a:tc>
              </a:tr>
              <a:tr h="455757">
                <a:tc>
                  <a:txBody>
                    <a:bodyPr/>
                    <a:lstStyle/>
                    <a:p>
                      <a:pPr algn="l"/>
                      <a:r>
                        <a:rPr lang="es-ES" sz="1400" dirty="0" smtClean="0"/>
                        <a:t> - Otro</a:t>
                      </a:r>
                      <a:endParaRPr lang="es-ES" sz="1400" dirty="0"/>
                    </a:p>
                  </a:txBody>
                  <a:tcPr marL="91433" marR="91433" marT="45716" marB="45716" anchor="ctr"/>
                </a:tc>
                <a:tc>
                  <a:txBody>
                    <a:bodyPr/>
                    <a:lstStyle/>
                    <a:p>
                      <a:pPr algn="ctr"/>
                      <a:r>
                        <a:rPr lang="es-ES" sz="1400" dirty="0" smtClean="0"/>
                        <a:t>50 (26,7%)</a:t>
                      </a:r>
                      <a:endParaRPr lang="es-ES" sz="1400" dirty="0"/>
                    </a:p>
                  </a:txBody>
                  <a:tcPr marL="91433" marR="91433" marT="45716" marB="45716" anchor="ctr"/>
                </a:tc>
              </a:tr>
              <a:tr h="455757">
                <a:tc>
                  <a:txBody>
                    <a:bodyPr/>
                    <a:lstStyle/>
                    <a:p>
                      <a:pPr algn="l"/>
                      <a:r>
                        <a:rPr lang="es-ES" sz="1400" dirty="0" smtClean="0"/>
                        <a:t>ISAR &gt; 2</a:t>
                      </a:r>
                      <a:endParaRPr lang="es-ES" sz="1400" dirty="0"/>
                    </a:p>
                  </a:txBody>
                  <a:tcPr marL="91433" marR="91433" marT="45716" marB="45716" anchor="ctr"/>
                </a:tc>
                <a:tc>
                  <a:txBody>
                    <a:bodyPr/>
                    <a:lstStyle/>
                    <a:p>
                      <a:pPr algn="ctr"/>
                      <a:r>
                        <a:rPr lang="es-ES" sz="1400" dirty="0" smtClean="0"/>
                        <a:t>90 (48,1%)</a:t>
                      </a:r>
                      <a:endParaRPr lang="es-ES" sz="1400" dirty="0"/>
                    </a:p>
                  </a:txBody>
                  <a:tcPr marL="91433" marR="91433" marT="45716" marB="45716" anchor="ctr"/>
                </a:tc>
              </a:tr>
              <a:tr h="45575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400" dirty="0" smtClean="0"/>
                        <a:t>Alta</a:t>
                      </a:r>
                      <a:r>
                        <a:rPr lang="es-ES" sz="1400" baseline="0" dirty="0" smtClean="0"/>
                        <a:t> a domicilio</a:t>
                      </a:r>
                      <a:endParaRPr lang="es-ES" sz="1400" dirty="0" smtClean="0"/>
                    </a:p>
                  </a:txBody>
                  <a:tcPr marL="91433" marR="91433" marT="45716" marB="45716" anchor="ctr"/>
                </a:tc>
                <a:tc>
                  <a:txBody>
                    <a:bodyPr/>
                    <a:lstStyle/>
                    <a:p>
                      <a:pPr algn="ctr"/>
                      <a:r>
                        <a:rPr lang="es-ES" sz="1400" dirty="0" smtClean="0"/>
                        <a:t>120 (64,2%)</a:t>
                      </a:r>
                      <a:endParaRPr lang="es-ES" sz="1400" dirty="0"/>
                    </a:p>
                  </a:txBody>
                  <a:tcPr marL="91433" marR="91433" marT="45716" marB="45716" anchor="ctr"/>
                </a:tc>
              </a:tr>
            </a:tbl>
          </a:graphicData>
        </a:graphic>
      </p:graphicFrame>
      <p:sp>
        <p:nvSpPr>
          <p:cNvPr id="87118" name="Text Box 9"/>
          <p:cNvSpPr txBox="1">
            <a:spLocks noChangeArrowheads="1"/>
          </p:cNvSpPr>
          <p:nvPr/>
        </p:nvSpPr>
        <p:spPr bwMode="auto">
          <a:xfrm>
            <a:off x="364430" y="1127125"/>
            <a:ext cx="83120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spcBef>
                <a:spcPct val="50000"/>
              </a:spcBef>
            </a:pPr>
            <a:r>
              <a:rPr lang="es-ES" sz="2000" b="1" dirty="0">
                <a:solidFill>
                  <a:srgbClr val="009999"/>
                </a:solidFill>
              </a:rPr>
              <a:t>La Prevalencia del Anciano Frágil en las </a:t>
            </a:r>
            <a:r>
              <a:rPr lang="es-ES" sz="2000" b="1" dirty="0" smtClean="0">
                <a:solidFill>
                  <a:srgbClr val="009999"/>
                </a:solidFill>
              </a:rPr>
              <a:t>Unidades de Observación</a:t>
            </a:r>
            <a:endParaRPr lang="es-ES" sz="2000" dirty="0">
              <a:solidFill>
                <a:srgbClr val="009999"/>
              </a:solidFill>
            </a:endParaRPr>
          </a:p>
        </p:txBody>
      </p:sp>
      <p:grpSp>
        <p:nvGrpSpPr>
          <p:cNvPr id="9" name="Agrupar 2"/>
          <p:cNvGrpSpPr>
            <a:grpSpLocks/>
          </p:cNvGrpSpPr>
          <p:nvPr/>
        </p:nvGrpSpPr>
        <p:grpSpPr bwMode="auto">
          <a:xfrm>
            <a:off x="0" y="0"/>
            <a:ext cx="9144000" cy="873125"/>
            <a:chOff x="0" y="0"/>
            <a:chExt cx="9144000" cy="872435"/>
          </a:xfrm>
        </p:grpSpPr>
        <p:sp>
          <p:nvSpPr>
            <p:cNvPr id="11" name="Recortar rectángulo de esquina sencilla 10"/>
            <p:cNvSpPr/>
            <p:nvPr/>
          </p:nvSpPr>
          <p:spPr>
            <a:xfrm>
              <a:off x="0" y="0"/>
              <a:ext cx="9144000" cy="872435"/>
            </a:xfrm>
            <a:prstGeom prst="snip1Rect">
              <a:avLst/>
            </a:prstGeom>
            <a:solidFill>
              <a:srgbClr val="008080"/>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ES" sz="1800"/>
            </a:p>
          </p:txBody>
        </p:sp>
        <p:sp>
          <p:nvSpPr>
            <p:cNvPr id="12" name="Rectángulo 4"/>
            <p:cNvSpPr>
              <a:spLocks noChangeArrowheads="1"/>
            </p:cNvSpPr>
            <p:nvPr/>
          </p:nvSpPr>
          <p:spPr bwMode="auto">
            <a:xfrm>
              <a:off x="132557" y="164729"/>
              <a:ext cx="4759704" cy="55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200" b="1" dirty="0" smtClean="0">
                  <a:solidFill>
                    <a:schemeClr val="bg1"/>
                  </a:solidFill>
                </a:rPr>
                <a:t>MODELOS DE GESTION.</a:t>
              </a:r>
            </a:p>
            <a:p>
              <a:pPr>
                <a:spcBef>
                  <a:spcPct val="50000"/>
                </a:spcBef>
              </a:pPr>
              <a:r>
                <a:rPr lang="en-US" sz="1200" b="1" dirty="0" smtClean="0">
                  <a:solidFill>
                    <a:schemeClr val="bg1"/>
                  </a:solidFill>
                </a:rPr>
                <a:t>UNIDADES DE OBSERVACION.</a:t>
              </a:r>
              <a:endParaRPr lang="en-US" sz="1200" b="1" dirty="0">
                <a:solidFill>
                  <a:schemeClr val="bg1"/>
                </a:solidFill>
              </a:endParaRPr>
            </a:p>
          </p:txBody>
        </p:sp>
      </p:grpSp>
    </p:spTree>
    <p:extLst>
      <p:ext uri="{BB962C8B-B14F-4D97-AF65-F5344CB8AC3E}">
        <p14:creationId xmlns:p14="http://schemas.microsoft.com/office/powerpoint/2010/main" val="325590412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9" name="Gráfico 2"/>
          <p:cNvGraphicFramePr>
            <a:graphicFrameLocks/>
          </p:cNvGraphicFramePr>
          <p:nvPr/>
        </p:nvGraphicFramePr>
        <p:xfrm>
          <a:off x="344488" y="1709738"/>
          <a:ext cx="8502650" cy="4741862"/>
        </p:xfrm>
        <a:graphic>
          <a:graphicData uri="http://schemas.openxmlformats.org/presentationml/2006/ole">
            <mc:AlternateContent xmlns:mc="http://schemas.openxmlformats.org/markup-compatibility/2006">
              <mc:Choice xmlns:v="urn:schemas-microsoft-com:vml" Requires="v">
                <p:oleObj spid="_x0000_s24634" name="Hoja de cálculo" r:id="rId3" imgW="8497122" imgH="4742296" progId="Excel.Sheet.8">
                  <p:embed/>
                </p:oleObj>
              </mc:Choice>
              <mc:Fallback>
                <p:oleObj name="Hoja de cálculo" r:id="rId3" imgW="8497122" imgH="4742296"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1709738"/>
                        <a:ext cx="8502650" cy="474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 name="Agrupar 2"/>
          <p:cNvGrpSpPr>
            <a:grpSpLocks/>
          </p:cNvGrpSpPr>
          <p:nvPr/>
        </p:nvGrpSpPr>
        <p:grpSpPr bwMode="auto">
          <a:xfrm>
            <a:off x="0" y="0"/>
            <a:ext cx="9144000" cy="873125"/>
            <a:chOff x="0" y="0"/>
            <a:chExt cx="9144000" cy="872435"/>
          </a:xfrm>
        </p:grpSpPr>
        <p:sp>
          <p:nvSpPr>
            <p:cNvPr id="9" name="Recortar rectángulo de esquina sencilla 8"/>
            <p:cNvSpPr/>
            <p:nvPr/>
          </p:nvSpPr>
          <p:spPr>
            <a:xfrm>
              <a:off x="0" y="0"/>
              <a:ext cx="9144000" cy="872435"/>
            </a:xfrm>
            <a:prstGeom prst="snip1Rect">
              <a:avLst/>
            </a:prstGeom>
            <a:solidFill>
              <a:srgbClr val="008080"/>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ES" sz="1800"/>
            </a:p>
          </p:txBody>
        </p:sp>
        <p:sp>
          <p:nvSpPr>
            <p:cNvPr id="10" name="Rectángulo 4"/>
            <p:cNvSpPr>
              <a:spLocks noChangeArrowheads="1"/>
            </p:cNvSpPr>
            <p:nvPr/>
          </p:nvSpPr>
          <p:spPr bwMode="auto">
            <a:xfrm>
              <a:off x="132557" y="164729"/>
              <a:ext cx="4759704" cy="55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200" b="1" dirty="0" smtClean="0">
                  <a:solidFill>
                    <a:schemeClr val="bg1"/>
                  </a:solidFill>
                </a:rPr>
                <a:t>MODELOS DE GESTION.</a:t>
              </a:r>
            </a:p>
            <a:p>
              <a:pPr>
                <a:spcBef>
                  <a:spcPct val="50000"/>
                </a:spcBef>
              </a:pPr>
              <a:r>
                <a:rPr lang="en-US" sz="1200" b="1" dirty="0" smtClean="0">
                  <a:solidFill>
                    <a:schemeClr val="bg1"/>
                  </a:solidFill>
                </a:rPr>
                <a:t>UNIDADES DE OBSERVACION.</a:t>
              </a:r>
              <a:endParaRPr lang="en-US" sz="1200" b="1" dirty="0">
                <a:solidFill>
                  <a:schemeClr val="bg1"/>
                </a:solidFill>
              </a:endParaRPr>
            </a:p>
          </p:txBody>
        </p:sp>
      </p:grpSp>
      <p:sp>
        <p:nvSpPr>
          <p:cNvPr id="11" name="Text Box 9"/>
          <p:cNvSpPr txBox="1">
            <a:spLocks noChangeArrowheads="1"/>
          </p:cNvSpPr>
          <p:nvPr/>
        </p:nvSpPr>
        <p:spPr bwMode="auto">
          <a:xfrm>
            <a:off x="364430" y="1127125"/>
            <a:ext cx="83120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spcBef>
                <a:spcPct val="50000"/>
              </a:spcBef>
            </a:pPr>
            <a:r>
              <a:rPr lang="es-ES" sz="2000" b="1" dirty="0">
                <a:solidFill>
                  <a:srgbClr val="009999"/>
                </a:solidFill>
              </a:rPr>
              <a:t>La Prevalencia del Anciano Frágil en las </a:t>
            </a:r>
            <a:r>
              <a:rPr lang="es-ES" sz="2000" b="1" dirty="0" smtClean="0">
                <a:solidFill>
                  <a:srgbClr val="009999"/>
                </a:solidFill>
              </a:rPr>
              <a:t>Unidades de Observación</a:t>
            </a:r>
            <a:endParaRPr lang="es-ES" sz="2000" dirty="0">
              <a:solidFill>
                <a:srgbClr val="009999"/>
              </a:solidFill>
            </a:endParaRPr>
          </a:p>
        </p:txBody>
      </p:sp>
    </p:spTree>
    <p:extLst>
      <p:ext uri="{BB962C8B-B14F-4D97-AF65-F5344CB8AC3E}">
        <p14:creationId xmlns:p14="http://schemas.microsoft.com/office/powerpoint/2010/main" val="289791792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3" name="Gráfico 2"/>
          <p:cNvGraphicFramePr>
            <a:graphicFrameLocks/>
          </p:cNvGraphicFramePr>
          <p:nvPr/>
        </p:nvGraphicFramePr>
        <p:xfrm>
          <a:off x="344488" y="1676400"/>
          <a:ext cx="8502650" cy="4741863"/>
        </p:xfrm>
        <a:graphic>
          <a:graphicData uri="http://schemas.openxmlformats.org/presentationml/2006/ole">
            <mc:AlternateContent xmlns:mc="http://schemas.openxmlformats.org/markup-compatibility/2006">
              <mc:Choice xmlns:v="urn:schemas-microsoft-com:vml" Requires="v">
                <p:oleObj spid="_x0000_s25658" name="Hoja de cálculo" r:id="rId3" imgW="8497122" imgH="4742296" progId="Excel.Sheet.8">
                  <p:embed/>
                </p:oleObj>
              </mc:Choice>
              <mc:Fallback>
                <p:oleObj name="Hoja de cálculo" r:id="rId3" imgW="8497122" imgH="4742296"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1676400"/>
                        <a:ext cx="8502650"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ángulo 1"/>
          <p:cNvSpPr/>
          <p:nvPr/>
        </p:nvSpPr>
        <p:spPr bwMode="auto">
          <a:xfrm>
            <a:off x="1187450" y="2590800"/>
            <a:ext cx="215900" cy="215900"/>
          </a:xfrm>
          <a:prstGeom prst="rect">
            <a:avLst/>
          </a:prstGeom>
          <a:solidFill>
            <a:srgbClr val="333399"/>
          </a:solidFill>
          <a:ln w="9525" cap="flat" cmpd="sng" algn="ctr">
            <a:solidFill>
              <a:schemeClr val="tx1"/>
            </a:solidFill>
            <a:prstDash val="solid"/>
            <a:round/>
            <a:headEnd type="none" w="med" len="med"/>
            <a:tailEnd type="none" w="med" len="med"/>
          </a:ln>
          <a:effectLst/>
        </p:spPr>
        <p:txBody>
          <a:bodyPr/>
          <a:lstStyle/>
          <a:p>
            <a:pPr>
              <a:defRPr/>
            </a:pPr>
            <a:endParaRPr lang="es-ES" sz="1800">
              <a:solidFill>
                <a:schemeClr val="accent2">
                  <a:lumMod val="75000"/>
                </a:schemeClr>
              </a:solidFill>
              <a:ea typeface="+mn-ea"/>
              <a:cs typeface="Arial" charset="0"/>
            </a:endParaRPr>
          </a:p>
        </p:txBody>
      </p:sp>
      <p:sp>
        <p:nvSpPr>
          <p:cNvPr id="8" name="Rectángulo 7"/>
          <p:cNvSpPr/>
          <p:nvPr/>
        </p:nvSpPr>
        <p:spPr bwMode="auto">
          <a:xfrm>
            <a:off x="1187450" y="2878138"/>
            <a:ext cx="215900" cy="215900"/>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s-ES" sz="1800">
              <a:solidFill>
                <a:schemeClr val="accent2">
                  <a:lumMod val="75000"/>
                </a:schemeClr>
              </a:solidFill>
              <a:ea typeface="+mn-ea"/>
              <a:cs typeface="Arial" charset="0"/>
            </a:endParaRPr>
          </a:p>
        </p:txBody>
      </p:sp>
      <p:grpSp>
        <p:nvGrpSpPr>
          <p:cNvPr id="9" name="Agrupar 2"/>
          <p:cNvGrpSpPr>
            <a:grpSpLocks/>
          </p:cNvGrpSpPr>
          <p:nvPr/>
        </p:nvGrpSpPr>
        <p:grpSpPr bwMode="auto">
          <a:xfrm>
            <a:off x="0" y="0"/>
            <a:ext cx="9144000" cy="873125"/>
            <a:chOff x="0" y="0"/>
            <a:chExt cx="9144000" cy="872435"/>
          </a:xfrm>
        </p:grpSpPr>
        <p:sp>
          <p:nvSpPr>
            <p:cNvPr id="11" name="Recortar rectángulo de esquina sencilla 10"/>
            <p:cNvSpPr/>
            <p:nvPr/>
          </p:nvSpPr>
          <p:spPr>
            <a:xfrm>
              <a:off x="0" y="0"/>
              <a:ext cx="9144000" cy="872435"/>
            </a:xfrm>
            <a:prstGeom prst="snip1Rect">
              <a:avLst/>
            </a:prstGeom>
            <a:solidFill>
              <a:srgbClr val="008080"/>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ES" sz="1800"/>
            </a:p>
          </p:txBody>
        </p:sp>
        <p:sp>
          <p:nvSpPr>
            <p:cNvPr id="12" name="Rectángulo 4"/>
            <p:cNvSpPr>
              <a:spLocks noChangeArrowheads="1"/>
            </p:cNvSpPr>
            <p:nvPr/>
          </p:nvSpPr>
          <p:spPr bwMode="auto">
            <a:xfrm>
              <a:off x="132557" y="164729"/>
              <a:ext cx="4759704" cy="55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200" b="1" dirty="0" smtClean="0">
                  <a:solidFill>
                    <a:schemeClr val="bg1"/>
                  </a:solidFill>
                </a:rPr>
                <a:t>MODELOS DE GESTION.</a:t>
              </a:r>
            </a:p>
            <a:p>
              <a:pPr>
                <a:spcBef>
                  <a:spcPct val="50000"/>
                </a:spcBef>
              </a:pPr>
              <a:r>
                <a:rPr lang="en-US" sz="1200" b="1" dirty="0" smtClean="0">
                  <a:solidFill>
                    <a:schemeClr val="bg1"/>
                  </a:solidFill>
                </a:rPr>
                <a:t>UNIDADES DE OBSERVACION.</a:t>
              </a:r>
              <a:endParaRPr lang="en-US" sz="1200" b="1" dirty="0">
                <a:solidFill>
                  <a:schemeClr val="bg1"/>
                </a:solidFill>
              </a:endParaRPr>
            </a:p>
          </p:txBody>
        </p:sp>
      </p:grpSp>
      <p:sp>
        <p:nvSpPr>
          <p:cNvPr id="13" name="Text Box 9"/>
          <p:cNvSpPr txBox="1">
            <a:spLocks noChangeArrowheads="1"/>
          </p:cNvSpPr>
          <p:nvPr/>
        </p:nvSpPr>
        <p:spPr bwMode="auto">
          <a:xfrm>
            <a:off x="364430" y="1127125"/>
            <a:ext cx="83120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spcBef>
                <a:spcPct val="50000"/>
              </a:spcBef>
            </a:pPr>
            <a:r>
              <a:rPr lang="es-ES" sz="2000" b="1" dirty="0">
                <a:solidFill>
                  <a:srgbClr val="009999"/>
                </a:solidFill>
              </a:rPr>
              <a:t>La Prevalencia del Anciano Frágil en las </a:t>
            </a:r>
            <a:r>
              <a:rPr lang="es-ES" sz="2000" b="1" dirty="0" smtClean="0">
                <a:solidFill>
                  <a:srgbClr val="009999"/>
                </a:solidFill>
              </a:rPr>
              <a:t>Unidades de Observación</a:t>
            </a:r>
            <a:endParaRPr lang="es-ES" sz="2000" dirty="0">
              <a:solidFill>
                <a:srgbClr val="009999"/>
              </a:solidFill>
            </a:endParaRPr>
          </a:p>
        </p:txBody>
      </p:sp>
    </p:spTree>
    <p:extLst>
      <p:ext uri="{BB962C8B-B14F-4D97-AF65-F5344CB8AC3E}">
        <p14:creationId xmlns:p14="http://schemas.microsoft.com/office/powerpoint/2010/main" val="155355266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2225675"/>
            <a:ext cx="9047163"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 y="949325"/>
            <a:ext cx="877570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6190" t="-1" r="32248" b="81060"/>
          <a:stretch/>
        </p:blipFill>
        <p:spPr bwMode="auto">
          <a:xfrm>
            <a:off x="6137275" y="2124075"/>
            <a:ext cx="2886075"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1"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b="50643"/>
          <a:stretch/>
        </p:blipFill>
        <p:spPr bwMode="auto">
          <a:xfrm>
            <a:off x="3570288" y="1751013"/>
            <a:ext cx="55308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 name="Text Box 5"/>
          <p:cNvSpPr txBox="1">
            <a:spLocks noChangeArrowheads="1"/>
          </p:cNvSpPr>
          <p:nvPr/>
        </p:nvSpPr>
        <p:spPr bwMode="auto">
          <a:xfrm>
            <a:off x="0" y="6122988"/>
            <a:ext cx="9144000" cy="708025"/>
          </a:xfrm>
          <a:prstGeom prst="rect">
            <a:avLst/>
          </a:prstGeom>
          <a:solidFill>
            <a:srgbClr val="009999"/>
          </a:solidFill>
          <a:ln w="9525">
            <a:solidFill>
              <a:srgbClr val="009999"/>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buClr>
                <a:schemeClr val="bg1"/>
              </a:buClr>
            </a:pPr>
            <a:r>
              <a:rPr lang="es-ES" sz="2000" b="1">
                <a:solidFill>
                  <a:schemeClr val="bg1"/>
                </a:solidFill>
              </a:rPr>
              <a:t>La VGI puede evitar ingresos innecesarios hospitalarios y ayudar                 a ubicar al paciente anciano en el nivel asistencial más adecuado.</a:t>
            </a:r>
          </a:p>
        </p:txBody>
      </p:sp>
      <p:grpSp>
        <p:nvGrpSpPr>
          <p:cNvPr id="10" name="Agrupar 2"/>
          <p:cNvGrpSpPr>
            <a:grpSpLocks/>
          </p:cNvGrpSpPr>
          <p:nvPr/>
        </p:nvGrpSpPr>
        <p:grpSpPr bwMode="auto">
          <a:xfrm>
            <a:off x="0" y="0"/>
            <a:ext cx="9144000" cy="873125"/>
            <a:chOff x="0" y="0"/>
            <a:chExt cx="9144000" cy="872435"/>
          </a:xfrm>
        </p:grpSpPr>
        <p:sp>
          <p:nvSpPr>
            <p:cNvPr id="11" name="Recortar rectángulo de esquina sencilla 10"/>
            <p:cNvSpPr/>
            <p:nvPr/>
          </p:nvSpPr>
          <p:spPr>
            <a:xfrm>
              <a:off x="0" y="0"/>
              <a:ext cx="9144000" cy="872435"/>
            </a:xfrm>
            <a:prstGeom prst="snip1Rect">
              <a:avLst/>
            </a:prstGeom>
            <a:solidFill>
              <a:srgbClr val="008080"/>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ES" sz="1800"/>
            </a:p>
          </p:txBody>
        </p:sp>
        <p:sp>
          <p:nvSpPr>
            <p:cNvPr id="12" name="Rectángulo 4"/>
            <p:cNvSpPr>
              <a:spLocks noChangeArrowheads="1"/>
            </p:cNvSpPr>
            <p:nvPr/>
          </p:nvSpPr>
          <p:spPr bwMode="auto">
            <a:xfrm>
              <a:off x="132557" y="164729"/>
              <a:ext cx="4759704" cy="55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200" b="1" dirty="0" smtClean="0">
                  <a:solidFill>
                    <a:schemeClr val="bg1"/>
                  </a:solidFill>
                </a:rPr>
                <a:t>MODELOS DE GESTION.</a:t>
              </a:r>
            </a:p>
            <a:p>
              <a:pPr>
                <a:spcBef>
                  <a:spcPct val="50000"/>
                </a:spcBef>
              </a:pPr>
              <a:r>
                <a:rPr lang="en-US" sz="1200" b="1" dirty="0" smtClean="0">
                  <a:solidFill>
                    <a:schemeClr val="bg1"/>
                  </a:solidFill>
                </a:rPr>
                <a:t>UNIDADES DE OBSERVACION.</a:t>
              </a:r>
              <a:endParaRPr lang="en-US" sz="1200" b="1" dirty="0">
                <a:solidFill>
                  <a:schemeClr val="bg1"/>
                </a:solidFill>
              </a:endParaRPr>
            </a:p>
          </p:txBody>
        </p:sp>
      </p:grpSp>
    </p:spTree>
    <p:extLst>
      <p:ext uri="{BB962C8B-B14F-4D97-AF65-F5344CB8AC3E}">
        <p14:creationId xmlns:p14="http://schemas.microsoft.com/office/powerpoint/2010/main" val="2582309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4"/>
          <p:cNvSpPr txBox="1">
            <a:spLocks noChangeArrowheads="1"/>
          </p:cNvSpPr>
          <p:nvPr/>
        </p:nvSpPr>
        <p:spPr bwMode="auto">
          <a:xfrm>
            <a:off x="604838" y="1114425"/>
            <a:ext cx="7886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spcBef>
                <a:spcPct val="50000"/>
              </a:spcBef>
            </a:pPr>
            <a:r>
              <a:rPr lang="es-ES" sz="2000" b="1">
                <a:solidFill>
                  <a:srgbClr val="009999"/>
                </a:solidFill>
              </a:rPr>
              <a:t>Modelos de Intervención en el Anciano Frágil en los SUH.</a:t>
            </a:r>
            <a:endParaRPr lang="es-ES" sz="2000"/>
          </a:p>
        </p:txBody>
      </p:sp>
      <p:pic>
        <p:nvPicPr>
          <p:cNvPr id="92163" name="Imagen 18"/>
          <p:cNvPicPr>
            <a:picLocks noChangeAspect="1"/>
          </p:cNvPicPr>
          <p:nvPr/>
        </p:nvPicPr>
        <p:blipFill>
          <a:blip r:embed="rId3">
            <a:extLst>
              <a:ext uri="{28A0092B-C50C-407E-A947-70E740481C1C}">
                <a14:useLocalDpi xmlns:a14="http://schemas.microsoft.com/office/drawing/2010/main" val="0"/>
              </a:ext>
            </a:extLst>
          </a:blip>
          <a:srcRect l="14296" t="8284" r="18033" b="1775"/>
          <a:stretch>
            <a:fillRect/>
          </a:stretch>
        </p:blipFill>
        <p:spPr bwMode="auto">
          <a:xfrm>
            <a:off x="300038" y="1693863"/>
            <a:ext cx="4519612"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4" name="Imagen 19"/>
          <p:cNvPicPr>
            <a:picLocks noChangeAspect="1"/>
          </p:cNvPicPr>
          <p:nvPr/>
        </p:nvPicPr>
        <p:blipFill>
          <a:blip r:embed="rId4">
            <a:extLst>
              <a:ext uri="{28A0092B-C50C-407E-A947-70E740481C1C}">
                <a14:useLocalDpi xmlns:a14="http://schemas.microsoft.com/office/drawing/2010/main" val="0"/>
              </a:ext>
            </a:extLst>
          </a:blip>
          <a:srcRect b="14642"/>
          <a:stretch>
            <a:fillRect/>
          </a:stretch>
        </p:blipFill>
        <p:spPr bwMode="auto">
          <a:xfrm>
            <a:off x="5014913" y="1930400"/>
            <a:ext cx="3924300"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Rectangle 6"/>
          <p:cNvSpPr>
            <a:spLocks noChangeArrowheads="1"/>
          </p:cNvSpPr>
          <p:nvPr/>
        </p:nvSpPr>
        <p:spPr bwMode="auto">
          <a:xfrm>
            <a:off x="250825" y="6167438"/>
            <a:ext cx="8713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s-ES" sz="1200" b="1">
                <a:solidFill>
                  <a:srgbClr val="969696"/>
                </a:solidFill>
                <a:latin typeface="Arial Narrow" charset="0"/>
              </a:rPr>
              <a:t>Graf CE et al. </a:t>
            </a:r>
          </a:p>
          <a:p>
            <a:pPr algn="r"/>
            <a:r>
              <a:rPr lang="es-ES" sz="1200" b="1">
                <a:solidFill>
                  <a:srgbClr val="969696"/>
                </a:solidFill>
                <a:latin typeface="Arial Narrow" charset="0"/>
              </a:rPr>
              <a:t>Comprehensive geriatric assessment in the emergency department.</a:t>
            </a:r>
            <a:endParaRPr lang="es-ES" sz="1200" b="1">
              <a:solidFill>
                <a:srgbClr val="969696"/>
              </a:solidFill>
              <a:latin typeface="Arial Narrow" charset="0"/>
              <a:hlinkClick r:id="rId5"/>
            </a:endParaRPr>
          </a:p>
          <a:p>
            <a:pPr algn="r"/>
            <a:r>
              <a:rPr lang="de-DE" sz="1200" b="1">
                <a:solidFill>
                  <a:srgbClr val="969696"/>
                </a:solidFill>
                <a:latin typeface="Arial Narrow" charset="0"/>
              </a:rPr>
              <a:t>J Am Geriatr Soc. 2010;58:2032-3</a:t>
            </a:r>
            <a:endParaRPr lang="es-ES" sz="1200" b="1">
              <a:solidFill>
                <a:srgbClr val="969696"/>
              </a:solidFill>
              <a:latin typeface="Arial Narrow" charset="0"/>
            </a:endParaRPr>
          </a:p>
        </p:txBody>
      </p:sp>
      <p:grpSp>
        <p:nvGrpSpPr>
          <p:cNvPr id="10" name="Agrupar 2"/>
          <p:cNvGrpSpPr>
            <a:grpSpLocks/>
          </p:cNvGrpSpPr>
          <p:nvPr/>
        </p:nvGrpSpPr>
        <p:grpSpPr bwMode="auto">
          <a:xfrm>
            <a:off x="0" y="0"/>
            <a:ext cx="9144000" cy="873125"/>
            <a:chOff x="0" y="0"/>
            <a:chExt cx="9144000" cy="872435"/>
          </a:xfrm>
        </p:grpSpPr>
        <p:sp>
          <p:nvSpPr>
            <p:cNvPr id="11" name="Recortar rectángulo de esquina sencilla 10"/>
            <p:cNvSpPr/>
            <p:nvPr/>
          </p:nvSpPr>
          <p:spPr>
            <a:xfrm>
              <a:off x="0" y="0"/>
              <a:ext cx="9144000" cy="872435"/>
            </a:xfrm>
            <a:prstGeom prst="snip1Rect">
              <a:avLst/>
            </a:prstGeom>
            <a:solidFill>
              <a:srgbClr val="008080"/>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ES" sz="1800"/>
            </a:p>
          </p:txBody>
        </p:sp>
        <p:sp>
          <p:nvSpPr>
            <p:cNvPr id="12" name="Rectángulo 4"/>
            <p:cNvSpPr>
              <a:spLocks noChangeArrowheads="1"/>
            </p:cNvSpPr>
            <p:nvPr/>
          </p:nvSpPr>
          <p:spPr bwMode="auto">
            <a:xfrm>
              <a:off x="132557" y="164729"/>
              <a:ext cx="4759704" cy="55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200" b="1" dirty="0" smtClean="0">
                  <a:solidFill>
                    <a:schemeClr val="bg1"/>
                  </a:solidFill>
                </a:rPr>
                <a:t>MODELOS DE GESTION.</a:t>
              </a:r>
            </a:p>
            <a:p>
              <a:pPr>
                <a:spcBef>
                  <a:spcPct val="50000"/>
                </a:spcBef>
              </a:pPr>
              <a:r>
                <a:rPr lang="en-US" sz="1200" b="1" dirty="0" smtClean="0">
                  <a:solidFill>
                    <a:schemeClr val="bg1"/>
                  </a:solidFill>
                </a:rPr>
                <a:t>UNIDADES DE OBSERVACION.</a:t>
              </a:r>
              <a:endParaRPr lang="en-US" sz="1200" b="1" dirty="0">
                <a:solidFill>
                  <a:schemeClr val="bg1"/>
                </a:solidFill>
              </a:endParaRPr>
            </a:p>
          </p:txBody>
        </p:sp>
      </p:grpSp>
    </p:spTree>
    <p:extLst>
      <p:ext uri="{BB962C8B-B14F-4D97-AF65-F5344CB8AC3E}">
        <p14:creationId xmlns:p14="http://schemas.microsoft.com/office/powerpoint/2010/main" val="95237271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Imagen 1"/>
          <p:cNvPicPr>
            <a:picLocks noChangeAspect="1"/>
          </p:cNvPicPr>
          <p:nvPr/>
        </p:nvPicPr>
        <p:blipFill>
          <a:blip r:embed="rId3">
            <a:extLst>
              <a:ext uri="{28A0092B-C50C-407E-A947-70E740481C1C}">
                <a14:useLocalDpi xmlns:a14="http://schemas.microsoft.com/office/drawing/2010/main" val="0"/>
              </a:ext>
            </a:extLst>
          </a:blip>
          <a:srcRect b="5455"/>
          <a:stretch>
            <a:fillRect/>
          </a:stretch>
        </p:blipFill>
        <p:spPr bwMode="auto">
          <a:xfrm>
            <a:off x="577850" y="1096963"/>
            <a:ext cx="8080375"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8" name="Rectangle 4"/>
          <p:cNvSpPr>
            <a:spLocks noChangeArrowheads="1"/>
          </p:cNvSpPr>
          <p:nvPr/>
        </p:nvSpPr>
        <p:spPr bwMode="auto">
          <a:xfrm>
            <a:off x="250825" y="6197600"/>
            <a:ext cx="8713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s-ES" sz="1200" b="1">
                <a:solidFill>
                  <a:srgbClr val="969696"/>
                </a:solidFill>
                <a:latin typeface="Arial Narrow" charset="0"/>
              </a:rPr>
              <a:t>Foo CL et al. </a:t>
            </a:r>
          </a:p>
          <a:p>
            <a:pPr algn="r"/>
            <a:r>
              <a:rPr lang="pt-BR" sz="1200" b="1">
                <a:solidFill>
                  <a:srgbClr val="969696"/>
                </a:solidFill>
                <a:latin typeface="Arial Narrow" charset="0"/>
              </a:rPr>
              <a:t>Geriatric assessment and intervention in an emergency department observation unit reduced re-attendance and hospitalisation rates.</a:t>
            </a:r>
          </a:p>
          <a:p>
            <a:pPr algn="r"/>
            <a:r>
              <a:rPr lang="pt-BR" sz="1200" b="1">
                <a:solidFill>
                  <a:srgbClr val="969696"/>
                </a:solidFill>
                <a:latin typeface="Arial Narrow" charset="0"/>
              </a:rPr>
              <a:t>Australas J Ageing. 2012 Mar;31(1):40-6.</a:t>
            </a:r>
            <a:endParaRPr lang="es-ES" sz="1200" b="1">
              <a:solidFill>
                <a:srgbClr val="969696"/>
              </a:solidFill>
              <a:latin typeface="Arial Narrow" charset="0"/>
            </a:endParaRPr>
          </a:p>
        </p:txBody>
      </p:sp>
      <p:sp>
        <p:nvSpPr>
          <p:cNvPr id="8" name="Text Box 5"/>
          <p:cNvSpPr txBox="1">
            <a:spLocks noChangeArrowheads="1"/>
          </p:cNvSpPr>
          <p:nvPr/>
        </p:nvSpPr>
        <p:spPr bwMode="auto">
          <a:xfrm>
            <a:off x="0" y="6122988"/>
            <a:ext cx="9144000" cy="708025"/>
          </a:xfrm>
          <a:prstGeom prst="rect">
            <a:avLst/>
          </a:prstGeom>
          <a:solidFill>
            <a:srgbClr val="009999"/>
          </a:solidFill>
          <a:ln w="9525">
            <a:solidFill>
              <a:srgbClr val="009999"/>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buClr>
                <a:schemeClr val="bg1"/>
              </a:buClr>
            </a:pPr>
            <a:r>
              <a:rPr lang="es-ES" sz="2000" b="1">
                <a:solidFill>
                  <a:schemeClr val="bg1"/>
                </a:solidFill>
              </a:rPr>
              <a:t>La valoración geriátrica y la intervención tras el alta tiene                              un efecto positivo en los resultados de revisita y hospitalización. </a:t>
            </a:r>
          </a:p>
        </p:txBody>
      </p:sp>
      <p:grpSp>
        <p:nvGrpSpPr>
          <p:cNvPr id="9" name="Agrupar 2"/>
          <p:cNvGrpSpPr>
            <a:grpSpLocks/>
          </p:cNvGrpSpPr>
          <p:nvPr/>
        </p:nvGrpSpPr>
        <p:grpSpPr bwMode="auto">
          <a:xfrm>
            <a:off x="0" y="0"/>
            <a:ext cx="9144000" cy="873125"/>
            <a:chOff x="0" y="0"/>
            <a:chExt cx="9144000" cy="872435"/>
          </a:xfrm>
        </p:grpSpPr>
        <p:sp>
          <p:nvSpPr>
            <p:cNvPr id="10" name="Recortar rectángulo de esquina sencilla 9"/>
            <p:cNvSpPr/>
            <p:nvPr/>
          </p:nvSpPr>
          <p:spPr>
            <a:xfrm>
              <a:off x="0" y="0"/>
              <a:ext cx="9144000" cy="872435"/>
            </a:xfrm>
            <a:prstGeom prst="snip1Rect">
              <a:avLst/>
            </a:prstGeom>
            <a:solidFill>
              <a:srgbClr val="008080"/>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ES" sz="1800"/>
            </a:p>
          </p:txBody>
        </p:sp>
        <p:sp>
          <p:nvSpPr>
            <p:cNvPr id="11" name="Rectángulo 4"/>
            <p:cNvSpPr>
              <a:spLocks noChangeArrowheads="1"/>
            </p:cNvSpPr>
            <p:nvPr/>
          </p:nvSpPr>
          <p:spPr bwMode="auto">
            <a:xfrm>
              <a:off x="132557" y="164729"/>
              <a:ext cx="4759704" cy="55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200" b="1" dirty="0" smtClean="0">
                  <a:solidFill>
                    <a:schemeClr val="bg1"/>
                  </a:solidFill>
                </a:rPr>
                <a:t>MODELOS DE GESTION.</a:t>
              </a:r>
            </a:p>
            <a:p>
              <a:pPr>
                <a:spcBef>
                  <a:spcPct val="50000"/>
                </a:spcBef>
              </a:pPr>
              <a:r>
                <a:rPr lang="en-US" sz="1200" b="1" dirty="0" smtClean="0">
                  <a:solidFill>
                    <a:schemeClr val="bg1"/>
                  </a:solidFill>
                </a:rPr>
                <a:t>UNIDADES DE OBSERVACION.</a:t>
              </a:r>
              <a:endParaRPr lang="en-US" sz="1200" b="1" dirty="0">
                <a:solidFill>
                  <a:schemeClr val="bg1"/>
                </a:solidFill>
              </a:endParaRPr>
            </a:p>
          </p:txBody>
        </p:sp>
      </p:grpSp>
    </p:spTree>
    <p:extLst>
      <p:ext uri="{BB962C8B-B14F-4D97-AF65-F5344CB8AC3E}">
        <p14:creationId xmlns:p14="http://schemas.microsoft.com/office/powerpoint/2010/main" val="30043908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50825" y="1628775"/>
            <a:ext cx="864235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smtClean="0">
                <a:solidFill>
                  <a:srgbClr val="008080"/>
                </a:solidFill>
                <a:cs typeface="Arial" charset="0"/>
              </a:rPr>
              <a:t>¿Qué es la Medicina de Urgencias y Emergencias?</a:t>
            </a:r>
            <a:endParaRPr lang="es-ES" dirty="0">
              <a:latin typeface="Arial Narrow" charset="0"/>
              <a:cs typeface="Arial" charset="0"/>
            </a:endParaRP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Especialidad </a:t>
            </a:r>
            <a:r>
              <a:rPr lang="es-ES" b="1" dirty="0">
                <a:solidFill>
                  <a:srgbClr val="008080"/>
                </a:solidFill>
                <a:latin typeface="Arial Narrow" charset="0"/>
                <a:cs typeface="Arial" charset="0"/>
              </a:rPr>
              <a:t>m</a:t>
            </a:r>
            <a:r>
              <a:rPr lang="es-ES" b="1" dirty="0" smtClean="0">
                <a:solidFill>
                  <a:srgbClr val="008080"/>
                </a:solidFill>
                <a:latin typeface="Arial Narrow" charset="0"/>
                <a:cs typeface="Arial" charset="0"/>
              </a:rPr>
              <a:t>édica </a:t>
            </a:r>
            <a:r>
              <a:rPr lang="es-ES" b="1" dirty="0">
                <a:solidFill>
                  <a:srgbClr val="008080"/>
                </a:solidFill>
                <a:latin typeface="Arial Narrow" charset="0"/>
                <a:cs typeface="Arial" charset="0"/>
              </a:rPr>
              <a:t>con habilidades </a:t>
            </a:r>
            <a:r>
              <a:rPr lang="es-ES" b="1" dirty="0" smtClean="0">
                <a:solidFill>
                  <a:srgbClr val="008080"/>
                </a:solidFill>
                <a:latin typeface="Arial Narrow" charset="0"/>
                <a:cs typeface="Arial" charset="0"/>
              </a:rPr>
              <a:t>quirúrgicas </a:t>
            </a:r>
            <a:r>
              <a:rPr lang="es-ES" dirty="0" smtClean="0">
                <a:latin typeface="Arial Narrow" charset="0"/>
                <a:cs typeface="Arial" charset="0"/>
              </a:rPr>
              <a:t>que </a:t>
            </a:r>
            <a:r>
              <a:rPr lang="es-ES" dirty="0">
                <a:latin typeface="Arial Narrow" charset="0"/>
                <a:cs typeface="Arial" charset="0"/>
              </a:rPr>
              <a:t>comprende </a:t>
            </a:r>
            <a:r>
              <a:rPr lang="es-ES" dirty="0" smtClean="0">
                <a:latin typeface="Arial Narrow" charset="0"/>
                <a:cs typeface="Arial" charset="0"/>
              </a:rPr>
              <a:t>                  el </a:t>
            </a:r>
            <a:r>
              <a:rPr lang="es-ES" dirty="0">
                <a:latin typeface="Arial Narrow" charset="0"/>
                <a:cs typeface="Arial" charset="0"/>
              </a:rPr>
              <a:t>conocimiento, prevención, diagnóstico y tratamiento </a:t>
            </a:r>
            <a:r>
              <a:rPr lang="es-ES" dirty="0" smtClean="0">
                <a:latin typeface="Arial Narrow" charset="0"/>
                <a:cs typeface="Arial" charset="0"/>
              </a:rPr>
              <a:t>de:</a:t>
            </a:r>
          </a:p>
          <a:p>
            <a:pPr>
              <a:spcBef>
                <a:spcPct val="50000"/>
              </a:spcBef>
              <a:buClr>
                <a:srgbClr val="008080"/>
              </a:buClr>
              <a:defRPr/>
            </a:pPr>
            <a:r>
              <a:rPr lang="es-ES" b="1" dirty="0" smtClean="0">
                <a:solidFill>
                  <a:srgbClr val="008080"/>
                </a:solidFill>
                <a:latin typeface="Arial Narrow" charset="0"/>
                <a:cs typeface="Arial" charset="0"/>
              </a:rPr>
              <a:t>la </a:t>
            </a:r>
            <a:r>
              <a:rPr lang="es-ES" b="1" dirty="0">
                <a:solidFill>
                  <a:srgbClr val="008080"/>
                </a:solidFill>
                <a:latin typeface="Arial Narrow" charset="0"/>
                <a:cs typeface="Arial" charset="0"/>
              </a:rPr>
              <a:t>patología urgente</a:t>
            </a:r>
            <a:r>
              <a:rPr lang="es-ES" dirty="0">
                <a:latin typeface="Arial Narrow" charset="0"/>
                <a:cs typeface="Arial" charset="0"/>
              </a:rPr>
              <a:t> (toda </a:t>
            </a:r>
            <a:r>
              <a:rPr lang="es-ES" dirty="0" smtClean="0">
                <a:latin typeface="Arial Narrow" charset="0"/>
                <a:cs typeface="Arial" charset="0"/>
              </a:rPr>
              <a:t>aquella condición </a:t>
            </a:r>
            <a:r>
              <a:rPr lang="es-ES" dirty="0">
                <a:latin typeface="Arial Narrow" charset="0"/>
                <a:cs typeface="Arial" charset="0"/>
              </a:rPr>
              <a:t>que, en opinión del paciente, su familia, o </a:t>
            </a:r>
            <a:r>
              <a:rPr lang="es-ES" dirty="0" smtClean="0">
                <a:latin typeface="Arial Narrow" charset="0"/>
                <a:cs typeface="Arial" charset="0"/>
              </a:rPr>
              <a:t>quien quiera </a:t>
            </a:r>
            <a:r>
              <a:rPr lang="es-ES" dirty="0">
                <a:latin typeface="Arial Narrow" charset="0"/>
                <a:cs typeface="Arial" charset="0"/>
              </a:rPr>
              <a:t>que asuma la responsabilidad de la demanda, requiere una asistencia inmediata) y </a:t>
            </a:r>
            <a:r>
              <a:rPr lang="es-ES" b="1" dirty="0" smtClean="0">
                <a:solidFill>
                  <a:srgbClr val="008080"/>
                </a:solidFill>
                <a:latin typeface="Arial Narrow" charset="0"/>
                <a:cs typeface="Arial" charset="0"/>
              </a:rPr>
              <a:t>emergente</a:t>
            </a:r>
            <a:r>
              <a:rPr lang="es-ES" dirty="0" smtClean="0">
                <a:latin typeface="Arial Narrow" charset="0"/>
                <a:cs typeface="Arial" charset="0"/>
              </a:rPr>
              <a:t> (</a:t>
            </a:r>
            <a:r>
              <a:rPr lang="es-ES" dirty="0">
                <a:latin typeface="Arial Narrow" charset="0"/>
                <a:cs typeface="Arial" charset="0"/>
              </a:rPr>
              <a:t>aquellas condiciones urgentes que ponen en peligro inmediato la vida del paciente o la función de un órgano)</a:t>
            </a:r>
            <a:r>
              <a:rPr lang="es-ES" dirty="0" smtClean="0">
                <a:latin typeface="Arial Narrow" charset="0"/>
                <a:cs typeface="Arial" charset="0"/>
              </a:rPr>
              <a:t>.</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Se </a:t>
            </a:r>
            <a:r>
              <a:rPr lang="es-ES" dirty="0">
                <a:latin typeface="Arial Narrow" charset="0"/>
                <a:cs typeface="Arial" charset="0"/>
              </a:rPr>
              <a:t>desarrolla en </a:t>
            </a:r>
            <a:r>
              <a:rPr lang="es-ES" b="1" dirty="0">
                <a:solidFill>
                  <a:srgbClr val="008080"/>
                </a:solidFill>
                <a:latin typeface="Arial Narrow" charset="0"/>
                <a:cs typeface="Arial" charset="0"/>
              </a:rPr>
              <a:t>el ámbito </a:t>
            </a:r>
            <a:r>
              <a:rPr lang="es-ES" b="1" dirty="0" smtClean="0">
                <a:solidFill>
                  <a:srgbClr val="008080"/>
                </a:solidFill>
                <a:latin typeface="Arial Narrow" charset="0"/>
                <a:cs typeface="Arial" charset="0"/>
              </a:rPr>
              <a:t>hospitalario</a:t>
            </a:r>
            <a:r>
              <a:rPr lang="es-ES" dirty="0" smtClean="0">
                <a:latin typeface="Arial Narrow" charset="0"/>
                <a:cs typeface="Arial" charset="0"/>
              </a:rPr>
              <a:t>, como </a:t>
            </a:r>
            <a:r>
              <a:rPr lang="es-ES" dirty="0">
                <a:latin typeface="Arial Narrow" charset="0"/>
                <a:cs typeface="Arial" charset="0"/>
              </a:rPr>
              <a:t>en los dispositivos de urgencias de Atención Primaria y en los Equipos de </a:t>
            </a:r>
            <a:r>
              <a:rPr lang="es-ES" dirty="0" smtClean="0">
                <a:latin typeface="Arial Narrow" charset="0"/>
                <a:cs typeface="Arial" charset="0"/>
              </a:rPr>
              <a:t>Emergencias Sanitarias.</a:t>
            </a: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
        <p:nvSpPr>
          <p:cNvPr id="6" name="Rectangle 5"/>
          <p:cNvSpPr>
            <a:spLocks noChangeArrowheads="1"/>
          </p:cNvSpPr>
          <p:nvPr/>
        </p:nvSpPr>
        <p:spPr bwMode="auto">
          <a:xfrm>
            <a:off x="107504" y="6351711"/>
            <a:ext cx="900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s-ES" sz="1200" b="1" dirty="0" smtClean="0">
                <a:solidFill>
                  <a:srgbClr val="969696"/>
                </a:solidFill>
                <a:latin typeface="Arial Narrow" charset="0"/>
              </a:rPr>
              <a:t>Plan </a:t>
            </a:r>
            <a:r>
              <a:rPr lang="es-ES" sz="1200" b="1" dirty="0">
                <a:solidFill>
                  <a:srgbClr val="969696"/>
                </a:solidFill>
                <a:latin typeface="Arial Narrow" charset="0"/>
              </a:rPr>
              <a:t>Estratégico de los </a:t>
            </a:r>
            <a:r>
              <a:rPr lang="es-ES" sz="1200" b="1" dirty="0" smtClean="0">
                <a:solidFill>
                  <a:srgbClr val="969696"/>
                </a:solidFill>
                <a:latin typeface="Arial Narrow" charset="0"/>
              </a:rPr>
              <a:t>Servicios de </a:t>
            </a:r>
            <a:r>
              <a:rPr lang="es-ES" sz="1200" b="1" dirty="0">
                <a:solidFill>
                  <a:srgbClr val="969696"/>
                </a:solidFill>
                <a:latin typeface="Arial Narrow" charset="0"/>
              </a:rPr>
              <a:t>Urgencias </a:t>
            </a:r>
            <a:r>
              <a:rPr lang="es-ES" sz="1200" b="1" dirty="0" smtClean="0">
                <a:solidFill>
                  <a:srgbClr val="969696"/>
                </a:solidFill>
                <a:latin typeface="Arial Narrow" charset="0"/>
              </a:rPr>
              <a:t>Hospitalarios de la Comunidad de Madrid</a:t>
            </a:r>
          </a:p>
          <a:p>
            <a:pPr algn="r"/>
            <a:r>
              <a:rPr lang="es-ES" sz="1200" b="1" dirty="0" smtClean="0">
                <a:solidFill>
                  <a:srgbClr val="969696"/>
                </a:solidFill>
                <a:latin typeface="Arial Narrow" charset="0"/>
              </a:rPr>
              <a:t>2011-2015</a:t>
            </a:r>
            <a:endParaRPr lang="es-ES" sz="1200" b="1" dirty="0">
              <a:solidFill>
                <a:srgbClr val="969696"/>
              </a:solidFill>
              <a:latin typeface="Arial Narrow" charset="0"/>
            </a:endParaRPr>
          </a:p>
        </p:txBody>
      </p:sp>
    </p:spTree>
    <p:extLst>
      <p:ext uri="{BB962C8B-B14F-4D97-AF65-F5344CB8AC3E}">
        <p14:creationId xmlns:p14="http://schemas.microsoft.com/office/powerpoint/2010/main" val="167799715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9412" name="Text Box 4"/>
          <p:cNvSpPr txBox="1">
            <a:spLocks noChangeArrowheads="1"/>
          </p:cNvSpPr>
          <p:nvPr/>
        </p:nvSpPr>
        <p:spPr bwMode="auto">
          <a:xfrm>
            <a:off x="250825" y="1628775"/>
            <a:ext cx="864235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s-ES" sz="2400" b="1" dirty="0">
                <a:solidFill>
                  <a:srgbClr val="008080"/>
                </a:solidFill>
                <a:latin typeface="Arial Narrow" charset="0"/>
              </a:rPr>
              <a:t>UNIDAD DE </a:t>
            </a:r>
            <a:r>
              <a:rPr lang="es-ES" b="1" dirty="0" smtClean="0">
                <a:solidFill>
                  <a:srgbClr val="008080"/>
                </a:solidFill>
                <a:latin typeface="Arial Narrow" charset="0"/>
              </a:rPr>
              <a:t>OBSERVACION</a:t>
            </a:r>
            <a:endParaRPr lang="es-ES" sz="2400" b="1" dirty="0">
              <a:solidFill>
                <a:srgbClr val="5F5F5F"/>
              </a:solidFill>
              <a:latin typeface="Arial Narrow" charset="0"/>
              <a:cs typeface="Arial" charset="0"/>
            </a:endParaRPr>
          </a:p>
          <a:p>
            <a:pPr>
              <a:spcBef>
                <a:spcPct val="50000"/>
              </a:spcBef>
              <a:buClr>
                <a:srgbClr val="008080"/>
              </a:buClr>
            </a:pPr>
            <a:r>
              <a:rPr lang="es-ES" dirty="0" smtClean="0">
                <a:latin typeface="Arial Narrow" charset="0"/>
                <a:cs typeface="Arial" charset="0"/>
              </a:rPr>
              <a:t>Existe </a:t>
            </a:r>
            <a:r>
              <a:rPr lang="es-ES" dirty="0">
                <a:latin typeface="Arial Narrow" charset="0"/>
                <a:cs typeface="Arial" charset="0"/>
              </a:rPr>
              <a:t>la necesidad del </a:t>
            </a:r>
            <a:r>
              <a:rPr lang="es-ES" dirty="0" smtClean="0">
                <a:latin typeface="Arial Narrow" charset="0"/>
                <a:cs typeface="Arial" charset="0"/>
              </a:rPr>
              <a:t>guión y surge el ambiente ideal.</a:t>
            </a:r>
            <a:endParaRPr lang="es-ES" dirty="0">
              <a:latin typeface="Arial Narrow" charset="0"/>
              <a:cs typeface="Arial" charset="0"/>
            </a:endParaRPr>
          </a:p>
          <a:p>
            <a:pPr eaLnBrk="1" hangingPunct="1">
              <a:spcBef>
                <a:spcPct val="50000"/>
              </a:spcBef>
              <a:buClr>
                <a:srgbClr val="009999"/>
              </a:buClr>
              <a:buFontTx/>
              <a:buChar char="•"/>
            </a:pPr>
            <a:r>
              <a:rPr lang="es-ES" dirty="0">
                <a:latin typeface="Arial Narrow" charset="0"/>
                <a:cs typeface="Arial" charset="0"/>
              </a:rPr>
              <a:t> La fragilidad es muy prevalente en los ancianos de la UO.</a:t>
            </a:r>
          </a:p>
          <a:p>
            <a:pPr eaLnBrk="1" hangingPunct="1">
              <a:spcBef>
                <a:spcPct val="50000"/>
              </a:spcBef>
              <a:buClr>
                <a:srgbClr val="009999"/>
              </a:buClr>
              <a:buFontTx/>
              <a:buChar char="•"/>
            </a:pPr>
            <a:r>
              <a:rPr lang="es-ES" dirty="0">
                <a:latin typeface="Arial Narrow" charset="0"/>
                <a:cs typeface="Arial" charset="0"/>
              </a:rPr>
              <a:t> La fragilidad está condicionando los resultados a corto </a:t>
            </a:r>
            <a:r>
              <a:rPr lang="es-ES" dirty="0" smtClean="0">
                <a:latin typeface="Arial Narrow" charset="0"/>
                <a:cs typeface="Arial" charset="0"/>
              </a:rPr>
              <a:t>plazo.</a:t>
            </a:r>
          </a:p>
          <a:p>
            <a:pPr eaLnBrk="1" hangingPunct="1">
              <a:spcBef>
                <a:spcPct val="50000"/>
              </a:spcBef>
              <a:buClr>
                <a:srgbClr val="009999"/>
              </a:buClr>
              <a:buFontTx/>
              <a:buChar char="•"/>
            </a:pPr>
            <a:r>
              <a:rPr lang="es-ES" dirty="0">
                <a:latin typeface="Arial Narrow" charset="0"/>
                <a:cs typeface="Arial" charset="0"/>
              </a:rPr>
              <a:t> </a:t>
            </a:r>
            <a:r>
              <a:rPr lang="es-ES" dirty="0" smtClean="0">
                <a:latin typeface="Arial Narrow" charset="0"/>
                <a:cs typeface="Arial" charset="0"/>
              </a:rPr>
              <a:t>Tiempo </a:t>
            </a:r>
            <a:r>
              <a:rPr lang="es-ES" dirty="0">
                <a:latin typeface="Arial Narrow" charset="0"/>
                <a:cs typeface="Arial" charset="0"/>
              </a:rPr>
              <a:t>(24h extra para definir procesos complejos).</a:t>
            </a:r>
          </a:p>
          <a:p>
            <a:pPr eaLnBrk="1" hangingPunct="1">
              <a:spcBef>
                <a:spcPct val="50000"/>
              </a:spcBef>
              <a:buClr>
                <a:srgbClr val="009999"/>
              </a:buClr>
              <a:buFontTx/>
              <a:buChar char="•"/>
            </a:pPr>
            <a:r>
              <a:rPr lang="es-ES" dirty="0">
                <a:latin typeface="Arial Narrow" charset="0"/>
                <a:cs typeface="Arial" charset="0"/>
              </a:rPr>
              <a:t> Mentalidad de alta (no condicionamiento del flujo de entrada).</a:t>
            </a:r>
          </a:p>
          <a:p>
            <a:pPr eaLnBrk="1" hangingPunct="1">
              <a:spcBef>
                <a:spcPct val="50000"/>
              </a:spcBef>
              <a:buClr>
                <a:srgbClr val="009999"/>
              </a:buClr>
              <a:buFontTx/>
              <a:buChar char="•"/>
            </a:pPr>
            <a:r>
              <a:rPr lang="es-ES" dirty="0">
                <a:latin typeface="Arial Narrow" charset="0"/>
                <a:cs typeface="Arial" charset="0"/>
              </a:rPr>
              <a:t> Valoración del estado funcional y social, respuesta al tratamiento, evolución clínica, interconsulta con especialistas, realización de pruebas complementarias complejas y educación sanitaria.</a:t>
            </a:r>
          </a:p>
          <a:p>
            <a:pPr eaLnBrk="1" hangingPunct="1">
              <a:spcBef>
                <a:spcPct val="50000"/>
              </a:spcBef>
              <a:buClr>
                <a:srgbClr val="009999"/>
              </a:buClr>
              <a:buFontTx/>
              <a:buChar char="•"/>
            </a:pPr>
            <a:r>
              <a:rPr lang="es-ES" dirty="0">
                <a:latin typeface="Arial Narrow" charset="0"/>
                <a:cs typeface="Arial" charset="0"/>
              </a:rPr>
              <a:t> Coordinación con otros niveles asistenciales</a:t>
            </a:r>
            <a:r>
              <a:rPr lang="es-ES" dirty="0" smtClean="0">
                <a:latin typeface="Arial Narrow" charset="0"/>
                <a:cs typeface="Arial" charset="0"/>
              </a:rPr>
              <a:t>.</a:t>
            </a:r>
            <a:endParaRPr lang="es-ES" dirty="0">
              <a:latin typeface="Arial Narrow" charset="0"/>
              <a:cs typeface="Arial" charset="0"/>
            </a:endParaRPr>
          </a:p>
        </p:txBody>
      </p:sp>
      <p:grpSp>
        <p:nvGrpSpPr>
          <p:cNvPr id="9" name="Group 3"/>
          <p:cNvGrpSpPr>
            <a:grpSpLocks/>
          </p:cNvGrpSpPr>
          <p:nvPr/>
        </p:nvGrpSpPr>
        <p:grpSpPr bwMode="auto">
          <a:xfrm>
            <a:off x="250825" y="109439"/>
            <a:ext cx="8642350" cy="1303337"/>
            <a:chOff x="158" y="69"/>
            <a:chExt cx="5444" cy="821"/>
          </a:xfrm>
        </p:grpSpPr>
        <p:sp>
          <p:nvSpPr>
            <p:cNvPr id="10"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11"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
        <p:nvSpPr>
          <p:cNvPr id="12" name="Text Box 5"/>
          <p:cNvSpPr txBox="1">
            <a:spLocks noChangeArrowheads="1"/>
          </p:cNvSpPr>
          <p:nvPr/>
        </p:nvSpPr>
        <p:spPr bwMode="auto">
          <a:xfrm>
            <a:off x="0" y="6122988"/>
            <a:ext cx="9144000" cy="708025"/>
          </a:xfrm>
          <a:prstGeom prst="rect">
            <a:avLst/>
          </a:prstGeom>
          <a:solidFill>
            <a:srgbClr val="009999"/>
          </a:solidFill>
          <a:ln w="9525">
            <a:solidFill>
              <a:srgbClr val="009999"/>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buClr>
                <a:schemeClr val="bg1"/>
              </a:buClr>
            </a:pPr>
            <a:r>
              <a:rPr lang="es-ES" sz="2000" b="1" dirty="0">
                <a:solidFill>
                  <a:schemeClr val="bg1"/>
                </a:solidFill>
              </a:rPr>
              <a:t>El </a:t>
            </a:r>
            <a:r>
              <a:rPr lang="es-ES" sz="2000" b="1" dirty="0" smtClean="0">
                <a:solidFill>
                  <a:schemeClr val="bg1"/>
                </a:solidFill>
              </a:rPr>
              <a:t>Geriatra </a:t>
            </a:r>
            <a:r>
              <a:rPr lang="es-ES" sz="2000" b="1" dirty="0">
                <a:solidFill>
                  <a:schemeClr val="bg1"/>
                </a:solidFill>
              </a:rPr>
              <a:t>tiene el rol de gestor de casos permitiendo derivar            </a:t>
            </a:r>
            <a:r>
              <a:rPr lang="es-ES" sz="2000" b="1" dirty="0" smtClean="0">
                <a:solidFill>
                  <a:schemeClr val="bg1"/>
                </a:solidFill>
              </a:rPr>
              <a:t>         de </a:t>
            </a:r>
            <a:r>
              <a:rPr lang="es-ES" sz="2000" b="1" dirty="0">
                <a:solidFill>
                  <a:schemeClr val="bg1"/>
                </a:solidFill>
              </a:rPr>
              <a:t>manera segura a otro nivel asistencial y evitar un ingreso hospitalario.</a:t>
            </a:r>
          </a:p>
        </p:txBody>
      </p:sp>
    </p:spTree>
    <p:extLst>
      <p:ext uri="{BB962C8B-B14F-4D97-AF65-F5344CB8AC3E}">
        <p14:creationId xmlns:p14="http://schemas.microsoft.com/office/powerpoint/2010/main" val="4260225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9412" name="Text Box 4"/>
          <p:cNvSpPr txBox="1">
            <a:spLocks noChangeArrowheads="1"/>
          </p:cNvSpPr>
          <p:nvPr/>
        </p:nvSpPr>
        <p:spPr bwMode="auto">
          <a:xfrm>
            <a:off x="250825" y="1628775"/>
            <a:ext cx="8642350" cy="502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s-ES" sz="2400" b="1" dirty="0">
                <a:solidFill>
                  <a:srgbClr val="008080"/>
                </a:solidFill>
                <a:latin typeface="Arial Narrow" charset="0"/>
              </a:rPr>
              <a:t>UNIDAD DE CORTA ESTANCIA</a:t>
            </a:r>
            <a:endParaRPr lang="es-ES" sz="2400" b="1" dirty="0">
              <a:solidFill>
                <a:srgbClr val="5F5F5F"/>
              </a:solidFill>
              <a:latin typeface="Arial Narrow" charset="0"/>
              <a:cs typeface="Arial" charset="0"/>
            </a:endParaRPr>
          </a:p>
          <a:p>
            <a:pPr>
              <a:spcBef>
                <a:spcPct val="50000"/>
              </a:spcBef>
              <a:buClr>
                <a:srgbClr val="008080"/>
              </a:buClr>
              <a:buFontTx/>
              <a:buChar char="•"/>
            </a:pPr>
            <a:r>
              <a:rPr lang="es-ES" sz="2400" dirty="0">
                <a:latin typeface="Arial Narrow" charset="0"/>
                <a:cs typeface="Arial" charset="0"/>
              </a:rPr>
              <a:t> Las UCE es una alternativa a la hospitalización convencional para  pacientes que ingresan desde los SUH con una estancia media aproximada, variable según los centros, entre 48 y 72 horas.</a:t>
            </a:r>
          </a:p>
          <a:p>
            <a:pPr>
              <a:spcBef>
                <a:spcPct val="50000"/>
              </a:spcBef>
              <a:buClr>
                <a:srgbClr val="008080"/>
              </a:buClr>
              <a:buFontTx/>
              <a:buChar char="•"/>
            </a:pPr>
            <a:r>
              <a:rPr lang="es-ES" sz="2400" dirty="0">
                <a:latin typeface="Arial Narrow" charset="0"/>
                <a:cs typeface="Arial" charset="0"/>
              </a:rPr>
              <a:t> Es una herramienta útil en la gestión de camas  hospitalarias al conseguir una reducción de la estancia media de parte de los pacientes ingresados desde los SUH, manteniendo al menos el mismo perfil de seguridad y satisfacción de los pacientes, sin un aumento en la mortalidad ni las tasas de reingreso.</a:t>
            </a:r>
          </a:p>
          <a:p>
            <a:pPr>
              <a:spcBef>
                <a:spcPct val="50000"/>
              </a:spcBef>
              <a:buClr>
                <a:srgbClr val="008080"/>
              </a:buClr>
              <a:buFontTx/>
              <a:buChar char="•"/>
            </a:pPr>
            <a:r>
              <a:rPr lang="es-ES" sz="2400" dirty="0">
                <a:latin typeface="Arial Narrow" charset="0"/>
                <a:cs typeface="Arial" charset="0"/>
              </a:rPr>
              <a:t> Estas unidades atienden a pacientes con problemas agudos que no precisan recursos extraordinarios, y a pacientes con exacerbación de patologías crónicas para su estabilización.</a:t>
            </a:r>
          </a:p>
        </p:txBody>
      </p:sp>
      <p:grpSp>
        <p:nvGrpSpPr>
          <p:cNvPr id="9" name="Group 3"/>
          <p:cNvGrpSpPr>
            <a:grpSpLocks/>
          </p:cNvGrpSpPr>
          <p:nvPr/>
        </p:nvGrpSpPr>
        <p:grpSpPr bwMode="auto">
          <a:xfrm>
            <a:off x="250825" y="109439"/>
            <a:ext cx="8642350" cy="1303337"/>
            <a:chOff x="158" y="69"/>
            <a:chExt cx="5444" cy="821"/>
          </a:xfrm>
        </p:grpSpPr>
        <p:sp>
          <p:nvSpPr>
            <p:cNvPr id="10"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11"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Tree>
    <p:extLst>
      <p:ext uri="{BB962C8B-B14F-4D97-AF65-F5344CB8AC3E}">
        <p14:creationId xmlns:p14="http://schemas.microsoft.com/office/powerpoint/2010/main" val="394115585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9651" name="Text Box 3"/>
          <p:cNvSpPr txBox="1">
            <a:spLocks noChangeArrowheads="1"/>
          </p:cNvSpPr>
          <p:nvPr/>
        </p:nvSpPr>
        <p:spPr bwMode="auto">
          <a:xfrm>
            <a:off x="250825" y="1628775"/>
            <a:ext cx="864235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s-ES" sz="2400" b="1">
                <a:solidFill>
                  <a:srgbClr val="008080"/>
                </a:solidFill>
                <a:latin typeface="Arial Narrow" charset="0"/>
              </a:rPr>
              <a:t>UNIDAD DE CORTA ESTANCIA</a:t>
            </a:r>
            <a:endParaRPr lang="es-ES" sz="2400" b="1">
              <a:solidFill>
                <a:srgbClr val="5F5F5F"/>
              </a:solidFill>
              <a:latin typeface="Arial Narrow" charset="0"/>
              <a:cs typeface="Arial" charset="0"/>
            </a:endParaRPr>
          </a:p>
          <a:p>
            <a:pPr>
              <a:spcBef>
                <a:spcPct val="50000"/>
              </a:spcBef>
              <a:buClr>
                <a:srgbClr val="008080"/>
              </a:buClr>
              <a:buFontTx/>
              <a:buChar char="•"/>
            </a:pPr>
            <a:r>
              <a:rPr lang="es-ES" sz="2400">
                <a:latin typeface="Arial Narrow" charset="0"/>
                <a:cs typeface="Arial" charset="0"/>
              </a:rPr>
              <a:t> En el total de 591 hospitales encuestados identificamos 67 (11,34%) UCE, situadas en la mayoría de comunidades autónomas excepto Navarra, Aragón, Extremadura y las Islas Canarias.</a:t>
            </a:r>
          </a:p>
        </p:txBody>
      </p:sp>
      <p:sp>
        <p:nvSpPr>
          <p:cNvPr id="539655" name="Rectangle 7"/>
          <p:cNvSpPr>
            <a:spLocks noChangeArrowheads="1"/>
          </p:cNvSpPr>
          <p:nvPr/>
        </p:nvSpPr>
        <p:spPr bwMode="auto">
          <a:xfrm>
            <a:off x="7714880" y="6284913"/>
            <a:ext cx="13211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s-ES" sz="1200" b="1" dirty="0" err="1">
                <a:latin typeface="Arial Narrow" charset="0"/>
              </a:rPr>
              <a:t>Llopis</a:t>
            </a:r>
            <a:r>
              <a:rPr lang="es-ES" sz="1200" b="1" dirty="0">
                <a:latin typeface="Arial Narrow" charset="0"/>
              </a:rPr>
              <a:t> F, et al.</a:t>
            </a:r>
          </a:p>
          <a:p>
            <a:pPr algn="r"/>
            <a:r>
              <a:rPr lang="es-ES" sz="1200" b="1" dirty="0">
                <a:latin typeface="Arial Narrow" charset="0"/>
              </a:rPr>
              <a:t>Emergencias. </a:t>
            </a:r>
            <a:r>
              <a:rPr lang="es-ES" sz="1200" b="1" dirty="0" smtClean="0">
                <a:latin typeface="Arial Narrow" charset="0"/>
              </a:rPr>
              <a:t>2014</a:t>
            </a:r>
            <a:endParaRPr lang="es-ES" sz="1200" b="1" dirty="0">
              <a:latin typeface="Arial Narrow" charset="0"/>
            </a:endParaRPr>
          </a:p>
        </p:txBody>
      </p:sp>
      <p:pic>
        <p:nvPicPr>
          <p:cNvPr id="539656" name="Picture 8"/>
          <p:cNvPicPr>
            <a:picLocks noChangeAspect="1" noChangeArrowheads="1"/>
          </p:cNvPicPr>
          <p:nvPr/>
        </p:nvPicPr>
        <p:blipFill>
          <a:blip r:embed="rId2">
            <a:extLst>
              <a:ext uri="{28A0092B-C50C-407E-A947-70E740481C1C}">
                <a14:useLocalDpi xmlns:a14="http://schemas.microsoft.com/office/drawing/2010/main" val="0"/>
              </a:ext>
            </a:extLst>
          </a:blip>
          <a:srcRect l="55911" t="37407" r="8060" b="17455"/>
          <a:stretch>
            <a:fillRect/>
          </a:stretch>
        </p:blipFill>
        <p:spPr bwMode="auto">
          <a:xfrm>
            <a:off x="1403350" y="3500438"/>
            <a:ext cx="6264275" cy="290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8" name="Group 3"/>
          <p:cNvGrpSpPr>
            <a:grpSpLocks/>
          </p:cNvGrpSpPr>
          <p:nvPr/>
        </p:nvGrpSpPr>
        <p:grpSpPr bwMode="auto">
          <a:xfrm>
            <a:off x="250825" y="109439"/>
            <a:ext cx="8642350" cy="1303337"/>
            <a:chOff x="158" y="69"/>
            <a:chExt cx="5444" cy="821"/>
          </a:xfrm>
        </p:grpSpPr>
        <p:sp>
          <p:nvSpPr>
            <p:cNvPr id="9"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10"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Tree>
    <p:extLst>
      <p:ext uri="{BB962C8B-B14F-4D97-AF65-F5344CB8AC3E}">
        <p14:creationId xmlns:p14="http://schemas.microsoft.com/office/powerpoint/2010/main" val="340934406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0675" name="Text Box 3"/>
          <p:cNvSpPr txBox="1">
            <a:spLocks noChangeArrowheads="1"/>
          </p:cNvSpPr>
          <p:nvPr/>
        </p:nvSpPr>
        <p:spPr bwMode="auto">
          <a:xfrm>
            <a:off x="250825" y="1628775"/>
            <a:ext cx="8642350" cy="502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s-ES" sz="2400" b="1">
                <a:solidFill>
                  <a:srgbClr val="008080"/>
                </a:solidFill>
                <a:latin typeface="Arial Narrow" charset="0"/>
              </a:rPr>
              <a:t>UNIDAD DE CORTA ESTANCIA</a:t>
            </a:r>
            <a:endParaRPr lang="es-ES" sz="2400" b="1">
              <a:solidFill>
                <a:srgbClr val="5F5F5F"/>
              </a:solidFill>
              <a:latin typeface="Arial Narrow" charset="0"/>
              <a:cs typeface="Arial" charset="0"/>
            </a:endParaRPr>
          </a:p>
          <a:p>
            <a:pPr>
              <a:spcBef>
                <a:spcPct val="50000"/>
              </a:spcBef>
              <a:buClr>
                <a:srgbClr val="008080"/>
              </a:buClr>
            </a:pPr>
            <a:r>
              <a:rPr lang="es-ES" sz="2400">
                <a:latin typeface="Arial Narrow" charset="0"/>
                <a:cs typeface="Arial" charset="0"/>
              </a:rPr>
              <a:t>La UCE tipo en España tendría las siguientes características: </a:t>
            </a:r>
          </a:p>
          <a:p>
            <a:pPr>
              <a:spcBef>
                <a:spcPct val="50000"/>
              </a:spcBef>
              <a:buClr>
                <a:srgbClr val="008080"/>
              </a:buClr>
              <a:buFontTx/>
              <a:buChar char="•"/>
            </a:pPr>
            <a:r>
              <a:rPr lang="es-ES" sz="2400">
                <a:latin typeface="Arial Narrow" charset="0"/>
                <a:cs typeface="Arial" charset="0"/>
              </a:rPr>
              <a:t> 15 camas.</a:t>
            </a:r>
          </a:p>
          <a:p>
            <a:pPr>
              <a:spcBef>
                <a:spcPct val="50000"/>
              </a:spcBef>
              <a:buClr>
                <a:srgbClr val="008080"/>
              </a:buClr>
              <a:buFontTx/>
              <a:buChar char="•"/>
            </a:pPr>
            <a:r>
              <a:rPr lang="es-ES" sz="2400">
                <a:latin typeface="Arial Narrow" charset="0"/>
                <a:cs typeface="Arial" charset="0"/>
              </a:rPr>
              <a:t> Dependería del SUH, estaría ubicada fuera del SUH.</a:t>
            </a:r>
          </a:p>
          <a:p>
            <a:pPr>
              <a:spcBef>
                <a:spcPct val="50000"/>
              </a:spcBef>
              <a:buClr>
                <a:srgbClr val="008080"/>
              </a:buClr>
              <a:buFontTx/>
              <a:buChar char="•"/>
            </a:pPr>
            <a:r>
              <a:rPr lang="es-ES" sz="2400">
                <a:latin typeface="Arial Narrow" charset="0"/>
                <a:cs typeface="Arial" charset="0"/>
              </a:rPr>
              <a:t> Contaría con dos enfermeras en turno de mañana y tarde, con un equipo médico muy variable tanto en número como en distribución horaria, con guardia compartida, sin pase de visita en fin de semana y con el personal de soporte compartido. </a:t>
            </a:r>
          </a:p>
          <a:p>
            <a:pPr>
              <a:spcBef>
                <a:spcPct val="50000"/>
              </a:spcBef>
              <a:buClr>
                <a:srgbClr val="008080"/>
              </a:buClr>
              <a:buFontTx/>
              <a:buChar char="•"/>
            </a:pPr>
            <a:r>
              <a:rPr lang="es-ES" sz="2400">
                <a:latin typeface="Arial Narrow" charset="0"/>
                <a:cs typeface="Arial" charset="0"/>
              </a:rPr>
              <a:t> La mayoría tendrían médicos residentes en formación en rotación obligatoria u optativa según la especialidad.</a:t>
            </a:r>
          </a:p>
          <a:p>
            <a:endParaRPr lang="es-ES" sz="2400">
              <a:latin typeface="Arial Narrow" charset="0"/>
              <a:cs typeface="Arial" charset="0"/>
            </a:endParaRPr>
          </a:p>
        </p:txBody>
      </p:sp>
      <p:sp>
        <p:nvSpPr>
          <p:cNvPr id="540679" name="Rectangle 7"/>
          <p:cNvSpPr>
            <a:spLocks noChangeArrowheads="1"/>
          </p:cNvSpPr>
          <p:nvPr/>
        </p:nvSpPr>
        <p:spPr bwMode="auto">
          <a:xfrm>
            <a:off x="7714880" y="6284913"/>
            <a:ext cx="13211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s-ES" sz="1200" b="1" dirty="0" err="1">
                <a:latin typeface="Arial Narrow" charset="0"/>
              </a:rPr>
              <a:t>Llopis</a:t>
            </a:r>
            <a:r>
              <a:rPr lang="es-ES" sz="1200" b="1" dirty="0">
                <a:latin typeface="Arial Narrow" charset="0"/>
              </a:rPr>
              <a:t> F, et al.</a:t>
            </a:r>
          </a:p>
          <a:p>
            <a:pPr algn="r"/>
            <a:r>
              <a:rPr lang="es-ES" sz="1200" b="1" dirty="0">
                <a:latin typeface="Arial Narrow" charset="0"/>
              </a:rPr>
              <a:t>Emergencias. </a:t>
            </a:r>
            <a:r>
              <a:rPr lang="es-ES" sz="1200" b="1" dirty="0" smtClean="0">
                <a:latin typeface="Arial Narrow" charset="0"/>
              </a:rPr>
              <a:t>2014</a:t>
            </a: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Tree>
    <p:extLst>
      <p:ext uri="{BB962C8B-B14F-4D97-AF65-F5344CB8AC3E}">
        <p14:creationId xmlns:p14="http://schemas.microsoft.com/office/powerpoint/2010/main" val="414300509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p:cNvGraphicFramePr>
            <a:graphicFrameLocks noChangeAspect="1"/>
          </p:cNvGraphicFramePr>
          <p:nvPr>
            <p:extLst>
              <p:ext uri="{D42A27DB-BD31-4B8C-83A1-F6EECF244321}">
                <p14:modId xmlns:p14="http://schemas.microsoft.com/office/powerpoint/2010/main" val="2058640725"/>
              </p:ext>
            </p:extLst>
          </p:nvPr>
        </p:nvGraphicFramePr>
        <p:xfrm>
          <a:off x="395536" y="260648"/>
          <a:ext cx="8269188" cy="6146800"/>
        </p:xfrm>
        <a:graphic>
          <a:graphicData uri="http://schemas.openxmlformats.org/presentationml/2006/ole">
            <mc:AlternateContent xmlns:mc="http://schemas.openxmlformats.org/markup-compatibility/2006">
              <mc:Choice xmlns:v="urn:schemas-microsoft-com:vml" Requires="v">
                <p:oleObj spid="_x0000_s26651" name="Documento" r:id="rId3" imgW="5676900" imgH="6146800" progId="Word.Document.12">
                  <p:embed/>
                </p:oleObj>
              </mc:Choice>
              <mc:Fallback>
                <p:oleObj name="Documento" r:id="rId3" imgW="5676900" imgH="6146800" progId="Word.Document.12">
                  <p:embed/>
                  <p:pic>
                    <p:nvPicPr>
                      <p:cNvPr id="0" name=""/>
                      <p:cNvPicPr/>
                      <p:nvPr/>
                    </p:nvPicPr>
                    <p:blipFill>
                      <a:blip r:embed="rId4"/>
                      <a:stretch>
                        <a:fillRect/>
                      </a:stretch>
                    </p:blipFill>
                    <p:spPr>
                      <a:xfrm>
                        <a:off x="395536" y="260648"/>
                        <a:ext cx="8269188" cy="6146800"/>
                      </a:xfrm>
                      <a:prstGeom prst="rect">
                        <a:avLst/>
                      </a:prstGeom>
                    </p:spPr>
                  </p:pic>
                </p:oleObj>
              </mc:Fallback>
            </mc:AlternateContent>
          </a:graphicData>
        </a:graphic>
      </p:graphicFrame>
      <p:sp>
        <p:nvSpPr>
          <p:cNvPr id="5" name="CuadroTexto 4"/>
          <p:cNvSpPr txBox="1"/>
          <p:nvPr/>
        </p:nvSpPr>
        <p:spPr>
          <a:xfrm>
            <a:off x="395536" y="6237312"/>
            <a:ext cx="6408712" cy="369332"/>
          </a:xfrm>
          <a:prstGeom prst="rect">
            <a:avLst/>
          </a:prstGeom>
          <a:noFill/>
        </p:spPr>
        <p:txBody>
          <a:bodyPr wrap="square" rtlCol="0">
            <a:spAutoFit/>
          </a:bodyPr>
          <a:lstStyle/>
          <a:p>
            <a:r>
              <a:rPr lang="es-ES" b="1" dirty="0" smtClean="0">
                <a:solidFill>
                  <a:srgbClr val="7F7F7F"/>
                </a:solidFill>
              </a:rPr>
              <a:t>Datos obtenidos del estudio REGICE-2</a:t>
            </a:r>
            <a:endParaRPr lang="es-ES" b="1" dirty="0">
              <a:solidFill>
                <a:srgbClr val="7F7F7F"/>
              </a:solidFill>
            </a:endParaRPr>
          </a:p>
        </p:txBody>
      </p:sp>
    </p:spTree>
    <p:extLst>
      <p:ext uri="{BB962C8B-B14F-4D97-AF65-F5344CB8AC3E}">
        <p14:creationId xmlns:p14="http://schemas.microsoft.com/office/powerpoint/2010/main" val="198536415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95536" y="6237312"/>
            <a:ext cx="6408712" cy="369332"/>
          </a:xfrm>
          <a:prstGeom prst="rect">
            <a:avLst/>
          </a:prstGeom>
          <a:noFill/>
        </p:spPr>
        <p:txBody>
          <a:bodyPr wrap="square" rtlCol="0">
            <a:spAutoFit/>
          </a:bodyPr>
          <a:lstStyle/>
          <a:p>
            <a:r>
              <a:rPr lang="es-ES" b="1" dirty="0" smtClean="0">
                <a:solidFill>
                  <a:srgbClr val="7F7F7F"/>
                </a:solidFill>
              </a:rPr>
              <a:t>Datos obtenidos del estudio REGICE-2</a:t>
            </a:r>
            <a:endParaRPr lang="es-ES" b="1" dirty="0">
              <a:solidFill>
                <a:srgbClr val="7F7F7F"/>
              </a:solidFill>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3903531304"/>
              </p:ext>
            </p:extLst>
          </p:nvPr>
        </p:nvGraphicFramePr>
        <p:xfrm>
          <a:off x="179512" y="260647"/>
          <a:ext cx="8712968" cy="6093901"/>
        </p:xfrm>
        <a:graphic>
          <a:graphicData uri="http://schemas.openxmlformats.org/presentationml/2006/ole">
            <mc:AlternateContent xmlns:mc="http://schemas.openxmlformats.org/markup-compatibility/2006">
              <mc:Choice xmlns:v="urn:schemas-microsoft-com:vml" Requires="v">
                <p:oleObj spid="_x0000_s27675" name="Documento" r:id="rId3" imgW="5562600" imgH="6921500" progId="Word.Document.12">
                  <p:embed/>
                </p:oleObj>
              </mc:Choice>
              <mc:Fallback>
                <p:oleObj name="Documento" r:id="rId3" imgW="5562600" imgH="6921500" progId="Word.Document.12">
                  <p:embed/>
                  <p:pic>
                    <p:nvPicPr>
                      <p:cNvPr id="0" name=""/>
                      <p:cNvPicPr/>
                      <p:nvPr/>
                    </p:nvPicPr>
                    <p:blipFill>
                      <a:blip r:embed="rId4"/>
                      <a:stretch>
                        <a:fillRect/>
                      </a:stretch>
                    </p:blipFill>
                    <p:spPr>
                      <a:xfrm>
                        <a:off x="179512" y="260647"/>
                        <a:ext cx="8712968" cy="6093901"/>
                      </a:xfrm>
                      <a:prstGeom prst="rect">
                        <a:avLst/>
                      </a:prstGeom>
                    </p:spPr>
                  </p:pic>
                </p:oleObj>
              </mc:Fallback>
            </mc:AlternateContent>
          </a:graphicData>
        </a:graphic>
      </p:graphicFrame>
      <p:sp>
        <p:nvSpPr>
          <p:cNvPr id="6" name="Rectangle 6"/>
          <p:cNvSpPr>
            <a:spLocks noChangeArrowheads="1"/>
          </p:cNvSpPr>
          <p:nvPr/>
        </p:nvSpPr>
        <p:spPr bwMode="auto">
          <a:xfrm>
            <a:off x="179512" y="1124744"/>
            <a:ext cx="8712968" cy="2160240"/>
          </a:xfrm>
          <a:prstGeom prst="rect">
            <a:avLst/>
          </a:prstGeom>
          <a:solidFill>
            <a:srgbClr val="FF0000">
              <a:alpha val="25000"/>
            </a:srgbClr>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7" name="Rectangle 6"/>
          <p:cNvSpPr>
            <a:spLocks noChangeArrowheads="1"/>
          </p:cNvSpPr>
          <p:nvPr/>
        </p:nvSpPr>
        <p:spPr bwMode="auto">
          <a:xfrm>
            <a:off x="179512" y="3789040"/>
            <a:ext cx="8712968" cy="1656184"/>
          </a:xfrm>
          <a:prstGeom prst="rect">
            <a:avLst/>
          </a:prstGeom>
          <a:solidFill>
            <a:srgbClr val="FF0000">
              <a:alpha val="25000"/>
            </a:srgbClr>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8" name="Rectangle 6"/>
          <p:cNvSpPr>
            <a:spLocks noChangeArrowheads="1"/>
          </p:cNvSpPr>
          <p:nvPr/>
        </p:nvSpPr>
        <p:spPr bwMode="auto">
          <a:xfrm>
            <a:off x="179512" y="5733256"/>
            <a:ext cx="8712968" cy="360040"/>
          </a:xfrm>
          <a:prstGeom prst="rect">
            <a:avLst/>
          </a:prstGeom>
          <a:solidFill>
            <a:srgbClr val="FF0000">
              <a:alpha val="25000"/>
            </a:srgbClr>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Tree>
    <p:extLst>
      <p:ext uri="{BB962C8B-B14F-4D97-AF65-F5344CB8AC3E}">
        <p14:creationId xmlns:p14="http://schemas.microsoft.com/office/powerpoint/2010/main" val="708941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
          <p:cNvSpPr>
            <a:spLocks noChangeArrowheads="1"/>
          </p:cNvSpPr>
          <p:nvPr/>
        </p:nvSpPr>
        <p:spPr bwMode="auto">
          <a:xfrm>
            <a:off x="250825" y="6129338"/>
            <a:ext cx="8713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s-ES" sz="1200" b="1">
                <a:solidFill>
                  <a:srgbClr val="969696"/>
                </a:solidFill>
                <a:latin typeface="Arial Narrow" charset="0"/>
              </a:rPr>
              <a:t>Ouslander JG  et al. </a:t>
            </a:r>
          </a:p>
          <a:p>
            <a:pPr algn="r"/>
            <a:r>
              <a:rPr lang="es-ES" sz="1200" b="1">
                <a:solidFill>
                  <a:srgbClr val="969696"/>
                </a:solidFill>
                <a:latin typeface="Arial Narrow" charset="0"/>
              </a:rPr>
              <a:t>Potentially Avoidable Hospitalizations of Nursing Home Residents</a:t>
            </a:r>
          </a:p>
          <a:p>
            <a:pPr algn="r"/>
            <a:r>
              <a:rPr lang="en-US" sz="1200" b="1">
                <a:solidFill>
                  <a:srgbClr val="969696"/>
                </a:solidFill>
                <a:latin typeface="Arial Narrow" charset="0"/>
              </a:rPr>
              <a:t>J Am Geriatr Soc . 2010 ; 58: 627-35.</a:t>
            </a:r>
            <a:endParaRPr lang="es-ES" sz="1200" b="1">
              <a:solidFill>
                <a:srgbClr val="969696"/>
              </a:solidFill>
              <a:latin typeface="Arial Narrow" charset="0"/>
            </a:endParaRPr>
          </a:p>
        </p:txBody>
      </p:sp>
      <p:pic>
        <p:nvPicPr>
          <p:cNvPr id="5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3125"/>
            <a:ext cx="9144000" cy="76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38300"/>
            <a:ext cx="9144000"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ángulo 5"/>
          <p:cNvSpPr>
            <a:spLocks noChangeArrowheads="1"/>
          </p:cNvSpPr>
          <p:nvPr/>
        </p:nvSpPr>
        <p:spPr bwMode="auto">
          <a:xfrm>
            <a:off x="65088" y="1920875"/>
            <a:ext cx="13906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1000" b="1">
                <a:solidFill>
                  <a:srgbClr val="FF0000"/>
                </a:solidFill>
              </a:rPr>
              <a:t>Of the 200 hospitalizations,         134 (67.0%) were rated as potentially avoidable</a:t>
            </a:r>
          </a:p>
        </p:txBody>
      </p:sp>
      <p:sp>
        <p:nvSpPr>
          <p:cNvPr id="58" name="Rectángulo redondeado 57"/>
          <p:cNvSpPr/>
          <p:nvPr/>
        </p:nvSpPr>
        <p:spPr>
          <a:xfrm>
            <a:off x="3175" y="3751263"/>
            <a:ext cx="9144000" cy="414337"/>
          </a:xfrm>
          <a:prstGeom prst="roundRect">
            <a:avLst/>
          </a:prstGeom>
          <a:solidFill>
            <a:srgbClr val="FF0000">
              <a:alpha val="1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800"/>
          </a:p>
        </p:txBody>
      </p:sp>
      <p:sp>
        <p:nvSpPr>
          <p:cNvPr id="59" name="Rectángulo redondeado 58"/>
          <p:cNvSpPr/>
          <p:nvPr/>
        </p:nvSpPr>
        <p:spPr>
          <a:xfrm>
            <a:off x="11113" y="4630738"/>
            <a:ext cx="9144000" cy="457200"/>
          </a:xfrm>
          <a:prstGeom prst="roundRect">
            <a:avLst/>
          </a:prstGeom>
          <a:solidFill>
            <a:srgbClr val="FF0000">
              <a:alpha val="1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800"/>
          </a:p>
        </p:txBody>
      </p:sp>
      <p:sp>
        <p:nvSpPr>
          <p:cNvPr id="60" name="Text Box 5"/>
          <p:cNvSpPr txBox="1">
            <a:spLocks noChangeArrowheads="1"/>
          </p:cNvSpPr>
          <p:nvPr/>
        </p:nvSpPr>
        <p:spPr bwMode="auto">
          <a:xfrm>
            <a:off x="0" y="5810250"/>
            <a:ext cx="9144000" cy="1016000"/>
          </a:xfrm>
          <a:prstGeom prst="rect">
            <a:avLst/>
          </a:prstGeom>
          <a:solidFill>
            <a:srgbClr val="009999"/>
          </a:solidFill>
          <a:ln w="9525">
            <a:solidFill>
              <a:srgbClr val="009999"/>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buClr>
                <a:schemeClr val="bg1"/>
              </a:buClr>
            </a:pPr>
            <a:r>
              <a:rPr lang="es-ES" sz="2000" b="1">
                <a:solidFill>
                  <a:schemeClr val="bg1"/>
                </a:solidFill>
              </a:rPr>
              <a:t>La presencia de un médico o enfermera y la posibilidad de                  realizar pruebas diagnósticas y administrar medicación intravenosa en las residencias evitaría el traslado de pacientes a los SUH.</a:t>
            </a:r>
          </a:p>
        </p:txBody>
      </p:sp>
      <p:grpSp>
        <p:nvGrpSpPr>
          <p:cNvPr id="61" name="Agrupar 2"/>
          <p:cNvGrpSpPr>
            <a:grpSpLocks/>
          </p:cNvGrpSpPr>
          <p:nvPr/>
        </p:nvGrpSpPr>
        <p:grpSpPr bwMode="auto">
          <a:xfrm>
            <a:off x="0" y="0"/>
            <a:ext cx="9144000" cy="873125"/>
            <a:chOff x="0" y="0"/>
            <a:chExt cx="9144000" cy="872435"/>
          </a:xfrm>
        </p:grpSpPr>
        <p:sp>
          <p:nvSpPr>
            <p:cNvPr id="62" name="Recortar rectángulo de esquina sencilla 61"/>
            <p:cNvSpPr/>
            <p:nvPr/>
          </p:nvSpPr>
          <p:spPr>
            <a:xfrm>
              <a:off x="0" y="0"/>
              <a:ext cx="9144000" cy="872435"/>
            </a:xfrm>
            <a:prstGeom prst="snip1Rect">
              <a:avLst/>
            </a:prstGeom>
            <a:solidFill>
              <a:srgbClr val="008080"/>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ES" sz="1800"/>
            </a:p>
          </p:txBody>
        </p:sp>
        <p:sp>
          <p:nvSpPr>
            <p:cNvPr id="63" name="Rectángulo 4"/>
            <p:cNvSpPr>
              <a:spLocks noChangeArrowheads="1"/>
            </p:cNvSpPr>
            <p:nvPr/>
          </p:nvSpPr>
          <p:spPr bwMode="auto">
            <a:xfrm>
              <a:off x="132557" y="164729"/>
              <a:ext cx="4759704" cy="55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200" b="1" dirty="0" smtClean="0">
                  <a:solidFill>
                    <a:schemeClr val="bg1"/>
                  </a:solidFill>
                </a:rPr>
                <a:t>MODELOS DE GESTION.</a:t>
              </a:r>
            </a:p>
            <a:p>
              <a:pPr>
                <a:spcBef>
                  <a:spcPct val="50000"/>
                </a:spcBef>
              </a:pPr>
              <a:r>
                <a:rPr lang="en-US" sz="1200" b="1" dirty="0" smtClean="0">
                  <a:solidFill>
                    <a:schemeClr val="bg1"/>
                  </a:solidFill>
                </a:rPr>
                <a:t>COORDINACION CON RESIDENCIAS.</a:t>
              </a:r>
              <a:endParaRPr lang="en-US" sz="1200" b="1" dirty="0">
                <a:solidFill>
                  <a:schemeClr val="bg1"/>
                </a:solidFill>
              </a:endParaRPr>
            </a:p>
          </p:txBody>
        </p:sp>
      </p:grpSp>
    </p:spTree>
    <p:extLst>
      <p:ext uri="{BB962C8B-B14F-4D97-AF65-F5344CB8AC3E}">
        <p14:creationId xmlns:p14="http://schemas.microsoft.com/office/powerpoint/2010/main" val="10508644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ChangeArrowheads="1"/>
          </p:cNvSpPr>
          <p:nvPr/>
        </p:nvSpPr>
        <p:spPr bwMode="auto">
          <a:xfrm>
            <a:off x="250825" y="6129338"/>
            <a:ext cx="8713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s-ES" sz="1200" b="1">
                <a:solidFill>
                  <a:srgbClr val="969696"/>
                </a:solidFill>
                <a:latin typeface="Arial Narrow" charset="0"/>
              </a:rPr>
              <a:t>Wang HE  et al. </a:t>
            </a:r>
          </a:p>
          <a:p>
            <a:pPr algn="r"/>
            <a:r>
              <a:rPr lang="es-ES" sz="1200" b="1">
                <a:solidFill>
                  <a:srgbClr val="969696"/>
                </a:solidFill>
                <a:latin typeface="Arial Narrow" charset="0"/>
              </a:rPr>
              <a:t>Emergency Deparment Visits by Nursing Home Residents in the United States</a:t>
            </a:r>
          </a:p>
          <a:p>
            <a:pPr algn="r"/>
            <a:r>
              <a:rPr lang="en-US" sz="1200" b="1">
                <a:solidFill>
                  <a:srgbClr val="969696"/>
                </a:solidFill>
                <a:latin typeface="Arial Narrow" charset="0"/>
              </a:rPr>
              <a:t>J Am Geriatr Soc . 2011 ; 59: 1864-72.</a:t>
            </a:r>
            <a:endParaRPr lang="es-ES" sz="1200" b="1">
              <a:solidFill>
                <a:srgbClr val="969696"/>
              </a:solidFill>
              <a:latin typeface="Arial Narrow" charset="0"/>
            </a:endParaRPr>
          </a:p>
        </p:txBody>
      </p:sp>
      <p:pic>
        <p:nvPicPr>
          <p:cNvPr id="1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49974"/>
          <a:stretch/>
        </p:blipFill>
        <p:spPr bwMode="auto">
          <a:xfrm>
            <a:off x="0" y="914400"/>
            <a:ext cx="9155113"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 y="1811338"/>
            <a:ext cx="9126538"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 name="Rectángulo redondeado 19"/>
          <p:cNvSpPr/>
          <p:nvPr/>
        </p:nvSpPr>
        <p:spPr>
          <a:xfrm>
            <a:off x="3175" y="3014663"/>
            <a:ext cx="9144000" cy="1506537"/>
          </a:xfrm>
          <a:prstGeom prst="roundRect">
            <a:avLst/>
          </a:prstGeom>
          <a:solidFill>
            <a:srgbClr val="FF0000">
              <a:alpha val="1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800"/>
          </a:p>
        </p:txBody>
      </p:sp>
      <p:sp>
        <p:nvSpPr>
          <p:cNvPr id="21" name="Rectángulo redondeado 20"/>
          <p:cNvSpPr/>
          <p:nvPr/>
        </p:nvSpPr>
        <p:spPr>
          <a:xfrm>
            <a:off x="3175" y="5181600"/>
            <a:ext cx="9144000" cy="338138"/>
          </a:xfrm>
          <a:prstGeom prst="roundRect">
            <a:avLst/>
          </a:prstGeom>
          <a:solidFill>
            <a:srgbClr val="FF0000">
              <a:alpha val="1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800"/>
          </a:p>
        </p:txBody>
      </p:sp>
      <p:sp>
        <p:nvSpPr>
          <p:cNvPr id="12" name="Text Box 5"/>
          <p:cNvSpPr txBox="1">
            <a:spLocks noChangeArrowheads="1"/>
          </p:cNvSpPr>
          <p:nvPr/>
        </p:nvSpPr>
        <p:spPr bwMode="auto">
          <a:xfrm>
            <a:off x="0" y="6122988"/>
            <a:ext cx="9144000" cy="708025"/>
          </a:xfrm>
          <a:prstGeom prst="rect">
            <a:avLst/>
          </a:prstGeom>
          <a:solidFill>
            <a:srgbClr val="009999"/>
          </a:solidFill>
          <a:ln w="9525">
            <a:solidFill>
              <a:srgbClr val="009999"/>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buClr>
                <a:schemeClr val="bg1"/>
              </a:buClr>
            </a:pPr>
            <a:r>
              <a:rPr lang="es-ES" sz="2000" b="1">
                <a:solidFill>
                  <a:schemeClr val="bg1"/>
                </a:solidFill>
              </a:rPr>
              <a:t>Los pacientes atendidos en los SUH procedentes de residencias consumen más recursos en comparación con lo no institucionalizados. </a:t>
            </a:r>
          </a:p>
        </p:txBody>
      </p:sp>
      <p:grpSp>
        <p:nvGrpSpPr>
          <p:cNvPr id="11" name="Agrupar 2"/>
          <p:cNvGrpSpPr>
            <a:grpSpLocks/>
          </p:cNvGrpSpPr>
          <p:nvPr/>
        </p:nvGrpSpPr>
        <p:grpSpPr bwMode="auto">
          <a:xfrm>
            <a:off x="0" y="0"/>
            <a:ext cx="9144000" cy="873125"/>
            <a:chOff x="0" y="0"/>
            <a:chExt cx="9144000" cy="872435"/>
          </a:xfrm>
        </p:grpSpPr>
        <p:sp>
          <p:nvSpPr>
            <p:cNvPr id="13" name="Recortar rectángulo de esquina sencilla 12"/>
            <p:cNvSpPr/>
            <p:nvPr/>
          </p:nvSpPr>
          <p:spPr>
            <a:xfrm>
              <a:off x="0" y="0"/>
              <a:ext cx="9144000" cy="872435"/>
            </a:xfrm>
            <a:prstGeom prst="snip1Rect">
              <a:avLst/>
            </a:prstGeom>
            <a:solidFill>
              <a:srgbClr val="008080"/>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ES" sz="1800"/>
            </a:p>
          </p:txBody>
        </p:sp>
        <p:sp>
          <p:nvSpPr>
            <p:cNvPr id="14" name="Rectángulo 4"/>
            <p:cNvSpPr>
              <a:spLocks noChangeArrowheads="1"/>
            </p:cNvSpPr>
            <p:nvPr/>
          </p:nvSpPr>
          <p:spPr bwMode="auto">
            <a:xfrm>
              <a:off x="132557" y="164729"/>
              <a:ext cx="4759704" cy="55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200" b="1" dirty="0" smtClean="0">
                  <a:solidFill>
                    <a:schemeClr val="bg1"/>
                  </a:solidFill>
                </a:rPr>
                <a:t>MODELOS DE GESTION.</a:t>
              </a:r>
            </a:p>
            <a:p>
              <a:pPr>
                <a:spcBef>
                  <a:spcPct val="50000"/>
                </a:spcBef>
              </a:pPr>
              <a:r>
                <a:rPr lang="en-US" sz="1200" b="1" dirty="0" smtClean="0">
                  <a:solidFill>
                    <a:schemeClr val="bg1"/>
                  </a:solidFill>
                </a:rPr>
                <a:t>COORDINACION CON RESIDENCIAS.</a:t>
              </a:r>
              <a:endParaRPr lang="en-US" sz="1200" b="1" dirty="0">
                <a:solidFill>
                  <a:schemeClr val="bg1"/>
                </a:solidFill>
              </a:endParaRPr>
            </a:p>
          </p:txBody>
        </p:sp>
      </p:grpSp>
    </p:spTree>
    <p:extLst>
      <p:ext uri="{BB962C8B-B14F-4D97-AF65-F5344CB8AC3E}">
        <p14:creationId xmlns:p14="http://schemas.microsoft.com/office/powerpoint/2010/main" val="12207517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Imagen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838" y="1600200"/>
            <a:ext cx="5153025"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2" name="Agrupar 12"/>
          <p:cNvGrpSpPr>
            <a:grpSpLocks/>
          </p:cNvGrpSpPr>
          <p:nvPr/>
        </p:nvGrpSpPr>
        <p:grpSpPr bwMode="auto">
          <a:xfrm>
            <a:off x="5757863" y="1820863"/>
            <a:ext cx="3284537" cy="3919537"/>
            <a:chOff x="6248397" y="1295260"/>
            <a:chExt cx="2861734" cy="3920211"/>
          </a:xfrm>
        </p:grpSpPr>
        <p:pic>
          <p:nvPicPr>
            <p:cNvPr id="25608" name="Imagen 11"/>
            <p:cNvPicPr>
              <a:picLocks noChangeAspect="1"/>
            </p:cNvPicPr>
            <p:nvPr/>
          </p:nvPicPr>
          <p:blipFill>
            <a:blip r:embed="rId4">
              <a:extLst>
                <a:ext uri="{28A0092B-C50C-407E-A947-70E740481C1C}">
                  <a14:useLocalDpi xmlns:a14="http://schemas.microsoft.com/office/drawing/2010/main" val="0"/>
                </a:ext>
              </a:extLst>
            </a:blip>
            <a:srcRect t="9940" b="4434"/>
            <a:stretch>
              <a:fillRect/>
            </a:stretch>
          </p:blipFill>
          <p:spPr bwMode="auto">
            <a:xfrm>
              <a:off x="6252635" y="2844804"/>
              <a:ext cx="2823629" cy="237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Imagen 10"/>
            <p:cNvPicPr>
              <a:picLocks noChangeAspect="1"/>
            </p:cNvPicPr>
            <p:nvPr/>
          </p:nvPicPr>
          <p:blipFill>
            <a:blip r:embed="rId5">
              <a:extLst>
                <a:ext uri="{28A0092B-C50C-407E-A947-70E740481C1C}">
                  <a14:useLocalDpi xmlns:a14="http://schemas.microsoft.com/office/drawing/2010/main" val="0"/>
                </a:ext>
              </a:extLst>
            </a:blip>
            <a:srcRect b="7579"/>
            <a:stretch>
              <a:fillRect/>
            </a:stretch>
          </p:blipFill>
          <p:spPr bwMode="auto">
            <a:xfrm>
              <a:off x="6248397" y="1295260"/>
              <a:ext cx="2861734" cy="170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4" name="Rectangle 6"/>
          <p:cNvSpPr>
            <a:spLocks noChangeArrowheads="1"/>
          </p:cNvSpPr>
          <p:nvPr/>
        </p:nvSpPr>
        <p:spPr bwMode="auto">
          <a:xfrm>
            <a:off x="250825" y="6121400"/>
            <a:ext cx="8713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s-ES" sz="1200" b="1">
                <a:solidFill>
                  <a:srgbClr val="969696"/>
                </a:solidFill>
                <a:latin typeface="Arial Narrow" charset="0"/>
              </a:rPr>
              <a:t>Cha WC  et al.</a:t>
            </a:r>
          </a:p>
          <a:p>
            <a:pPr algn="r"/>
            <a:r>
              <a:rPr lang="ro-RO" sz="1200" b="1">
                <a:solidFill>
                  <a:srgbClr val="969696"/>
                </a:solidFill>
                <a:latin typeface="Arial Narrow" charset="0"/>
              </a:rPr>
              <a:t>Effect of an independent-capacity protocol on overcrowding in an urban emergency department.</a:t>
            </a:r>
          </a:p>
          <a:p>
            <a:pPr algn="r"/>
            <a:r>
              <a:rPr lang="ro-RO" sz="1200" b="1">
                <a:solidFill>
                  <a:srgbClr val="969696"/>
                </a:solidFill>
                <a:latin typeface="Arial Narrow" charset="0"/>
              </a:rPr>
              <a:t>Acad Emerg Med. 2009;16:1277-83.</a:t>
            </a:r>
            <a:endParaRPr lang="es-ES" sz="1200" b="1">
              <a:solidFill>
                <a:srgbClr val="969696"/>
              </a:solidFill>
              <a:latin typeface="Arial Narrow" charset="0"/>
            </a:endParaRPr>
          </a:p>
        </p:txBody>
      </p:sp>
      <p:sp>
        <p:nvSpPr>
          <p:cNvPr id="25605" name="Text Box 7"/>
          <p:cNvSpPr txBox="1">
            <a:spLocks noChangeArrowheads="1"/>
          </p:cNvSpPr>
          <p:nvPr/>
        </p:nvSpPr>
        <p:spPr bwMode="auto">
          <a:xfrm>
            <a:off x="604838" y="1114425"/>
            <a:ext cx="7886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spcBef>
                <a:spcPct val="50000"/>
              </a:spcBef>
            </a:pPr>
            <a:r>
              <a:rPr lang="es-ES" sz="2000" b="1">
                <a:solidFill>
                  <a:srgbClr val="009999"/>
                </a:solidFill>
              </a:rPr>
              <a:t>El Programa de Derivación del Paciente Anciano.</a:t>
            </a:r>
            <a:endParaRPr lang="es-ES" sz="2000"/>
          </a:p>
        </p:txBody>
      </p:sp>
      <p:grpSp>
        <p:nvGrpSpPr>
          <p:cNvPr id="11" name="Agrupar 2"/>
          <p:cNvGrpSpPr>
            <a:grpSpLocks/>
          </p:cNvGrpSpPr>
          <p:nvPr/>
        </p:nvGrpSpPr>
        <p:grpSpPr bwMode="auto">
          <a:xfrm>
            <a:off x="0" y="0"/>
            <a:ext cx="9144000" cy="873125"/>
            <a:chOff x="0" y="0"/>
            <a:chExt cx="9144000" cy="872435"/>
          </a:xfrm>
        </p:grpSpPr>
        <p:sp>
          <p:nvSpPr>
            <p:cNvPr id="12" name="Recortar rectángulo de esquina sencilla 11"/>
            <p:cNvSpPr/>
            <p:nvPr/>
          </p:nvSpPr>
          <p:spPr>
            <a:xfrm>
              <a:off x="0" y="0"/>
              <a:ext cx="9144000" cy="872435"/>
            </a:xfrm>
            <a:prstGeom prst="snip1Rect">
              <a:avLst/>
            </a:prstGeom>
            <a:solidFill>
              <a:srgbClr val="008080"/>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ES" sz="1800"/>
            </a:p>
          </p:txBody>
        </p:sp>
        <p:sp>
          <p:nvSpPr>
            <p:cNvPr id="13" name="Rectángulo 4"/>
            <p:cNvSpPr>
              <a:spLocks noChangeArrowheads="1"/>
            </p:cNvSpPr>
            <p:nvPr/>
          </p:nvSpPr>
          <p:spPr bwMode="auto">
            <a:xfrm>
              <a:off x="132557" y="164729"/>
              <a:ext cx="4759704" cy="55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200" b="1" dirty="0" smtClean="0">
                  <a:solidFill>
                    <a:schemeClr val="bg1"/>
                  </a:solidFill>
                </a:rPr>
                <a:t>MODELOS DE GESTION.</a:t>
              </a:r>
            </a:p>
            <a:p>
              <a:pPr>
                <a:spcBef>
                  <a:spcPct val="50000"/>
                </a:spcBef>
              </a:pPr>
              <a:r>
                <a:rPr lang="en-US" sz="1200" b="1" dirty="0" smtClean="0">
                  <a:solidFill>
                    <a:schemeClr val="bg1"/>
                  </a:solidFill>
                </a:rPr>
                <a:t>PROGRAMA DE DERIVACIÓN.</a:t>
              </a:r>
              <a:endParaRPr lang="en-US" sz="1200" b="1" dirty="0">
                <a:solidFill>
                  <a:schemeClr val="bg1"/>
                </a:solidFill>
              </a:endParaRPr>
            </a:p>
          </p:txBody>
        </p:sp>
      </p:grpSp>
    </p:spTree>
    <p:extLst>
      <p:ext uri="{BB962C8B-B14F-4D97-AF65-F5344CB8AC3E}">
        <p14:creationId xmlns:p14="http://schemas.microsoft.com/office/powerpoint/2010/main" val="100536702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nvSpPr>
        <p:spPr bwMode="auto">
          <a:xfrm>
            <a:off x="250825" y="6121400"/>
            <a:ext cx="8713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s-ES" sz="1200" b="1">
                <a:solidFill>
                  <a:srgbClr val="969696"/>
                </a:solidFill>
                <a:latin typeface="Arial Narrow" charset="0"/>
              </a:rPr>
              <a:t>Cha WC  et al.</a:t>
            </a:r>
          </a:p>
          <a:p>
            <a:pPr algn="r"/>
            <a:r>
              <a:rPr lang="ro-RO" sz="1200" b="1">
                <a:solidFill>
                  <a:srgbClr val="969696"/>
                </a:solidFill>
                <a:latin typeface="Arial Narrow" charset="0"/>
              </a:rPr>
              <a:t>Effect of an independent-capacity protocol on overcrowding in an urban emergency department.</a:t>
            </a:r>
          </a:p>
          <a:p>
            <a:pPr algn="r"/>
            <a:r>
              <a:rPr lang="ro-RO" sz="1200" b="1">
                <a:solidFill>
                  <a:srgbClr val="969696"/>
                </a:solidFill>
                <a:latin typeface="Arial Narrow" charset="0"/>
              </a:rPr>
              <a:t>Acad Emerg Med. 2009;16:1277-83.</a:t>
            </a:r>
            <a:endParaRPr lang="es-ES" sz="1200" b="1">
              <a:solidFill>
                <a:srgbClr val="969696"/>
              </a:solidFill>
              <a:latin typeface="Arial Narrow" charset="0"/>
            </a:endParaRPr>
          </a:p>
        </p:txBody>
      </p:sp>
      <p:pic>
        <p:nvPicPr>
          <p:cNvPr id="26627"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 y="2154238"/>
            <a:ext cx="82169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8975" y="1090613"/>
            <a:ext cx="6654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Imagen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9775" y="4719638"/>
            <a:ext cx="821848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Imagen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975" y="1455738"/>
            <a:ext cx="84550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redondeado 8"/>
          <p:cNvSpPr/>
          <p:nvPr/>
        </p:nvSpPr>
        <p:spPr>
          <a:xfrm>
            <a:off x="723900" y="2743200"/>
            <a:ext cx="8240713" cy="338138"/>
          </a:xfrm>
          <a:prstGeom prst="roundRect">
            <a:avLst/>
          </a:prstGeom>
          <a:solidFill>
            <a:srgbClr val="FF0000">
              <a:alpha val="1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800"/>
          </a:p>
        </p:txBody>
      </p:sp>
      <p:sp>
        <p:nvSpPr>
          <p:cNvPr id="16" name="Rectángulo redondeado 15"/>
          <p:cNvSpPr/>
          <p:nvPr/>
        </p:nvSpPr>
        <p:spPr>
          <a:xfrm>
            <a:off x="723900" y="3386138"/>
            <a:ext cx="8240713" cy="1266825"/>
          </a:xfrm>
          <a:prstGeom prst="roundRect">
            <a:avLst/>
          </a:prstGeom>
          <a:solidFill>
            <a:srgbClr val="FF0000">
              <a:alpha val="1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800"/>
          </a:p>
        </p:txBody>
      </p:sp>
      <p:pic>
        <p:nvPicPr>
          <p:cNvPr id="26633" name="Imagen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9775" y="5122863"/>
            <a:ext cx="826928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Imagen 1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316663"/>
            <a:ext cx="3048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5"/>
          <p:cNvSpPr txBox="1">
            <a:spLocks noChangeArrowheads="1"/>
          </p:cNvSpPr>
          <p:nvPr/>
        </p:nvSpPr>
        <p:spPr bwMode="auto">
          <a:xfrm>
            <a:off x="0" y="6122988"/>
            <a:ext cx="9144000" cy="708025"/>
          </a:xfrm>
          <a:prstGeom prst="rect">
            <a:avLst/>
          </a:prstGeom>
          <a:solidFill>
            <a:srgbClr val="009999"/>
          </a:solidFill>
          <a:ln w="9525">
            <a:solidFill>
              <a:srgbClr val="009999"/>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buClr>
                <a:schemeClr val="bg1"/>
              </a:buClr>
            </a:pPr>
            <a:r>
              <a:rPr lang="es-ES" sz="2000" b="1">
                <a:solidFill>
                  <a:schemeClr val="bg1"/>
                </a:solidFill>
              </a:rPr>
              <a:t>La introducción de un protocolo de derivación disminuyó la estancia en   el SUH sin incrementar la capacidad del hospital. </a:t>
            </a:r>
          </a:p>
        </p:txBody>
      </p:sp>
      <p:grpSp>
        <p:nvGrpSpPr>
          <p:cNvPr id="15" name="Agrupar 2"/>
          <p:cNvGrpSpPr>
            <a:grpSpLocks/>
          </p:cNvGrpSpPr>
          <p:nvPr/>
        </p:nvGrpSpPr>
        <p:grpSpPr bwMode="auto">
          <a:xfrm>
            <a:off x="0" y="0"/>
            <a:ext cx="9144000" cy="873125"/>
            <a:chOff x="0" y="0"/>
            <a:chExt cx="9144000" cy="872435"/>
          </a:xfrm>
        </p:grpSpPr>
        <p:sp>
          <p:nvSpPr>
            <p:cNvPr id="17" name="Recortar rectángulo de esquina sencilla 16"/>
            <p:cNvSpPr/>
            <p:nvPr/>
          </p:nvSpPr>
          <p:spPr>
            <a:xfrm>
              <a:off x="0" y="0"/>
              <a:ext cx="9144000" cy="872435"/>
            </a:xfrm>
            <a:prstGeom prst="snip1Rect">
              <a:avLst/>
            </a:prstGeom>
            <a:solidFill>
              <a:srgbClr val="008080"/>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ES" sz="1800"/>
            </a:p>
          </p:txBody>
        </p:sp>
        <p:sp>
          <p:nvSpPr>
            <p:cNvPr id="18" name="Rectángulo 4"/>
            <p:cNvSpPr>
              <a:spLocks noChangeArrowheads="1"/>
            </p:cNvSpPr>
            <p:nvPr/>
          </p:nvSpPr>
          <p:spPr bwMode="auto">
            <a:xfrm>
              <a:off x="132557" y="164729"/>
              <a:ext cx="4759704" cy="55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200" b="1" dirty="0" smtClean="0">
                  <a:solidFill>
                    <a:schemeClr val="bg1"/>
                  </a:solidFill>
                </a:rPr>
                <a:t>MODELOS DE GESTION.</a:t>
              </a:r>
            </a:p>
            <a:p>
              <a:pPr>
                <a:spcBef>
                  <a:spcPct val="50000"/>
                </a:spcBef>
              </a:pPr>
              <a:r>
                <a:rPr lang="en-US" sz="1200" b="1" dirty="0" smtClean="0">
                  <a:solidFill>
                    <a:schemeClr val="bg1"/>
                  </a:solidFill>
                </a:rPr>
                <a:t>PROGRAMA DE DERIVACIÓN.</a:t>
              </a:r>
              <a:endParaRPr lang="en-US" sz="1200" b="1" dirty="0">
                <a:solidFill>
                  <a:schemeClr val="bg1"/>
                </a:solidFill>
              </a:endParaRPr>
            </a:p>
          </p:txBody>
        </p:sp>
      </p:grpSp>
    </p:spTree>
    <p:extLst>
      <p:ext uri="{BB962C8B-B14F-4D97-AF65-F5344CB8AC3E}">
        <p14:creationId xmlns:p14="http://schemas.microsoft.com/office/powerpoint/2010/main" val="21147307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50825" y="1628775"/>
            <a:ext cx="8642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smtClean="0">
                <a:solidFill>
                  <a:srgbClr val="008080"/>
                </a:solidFill>
                <a:cs typeface="Arial" charset="0"/>
              </a:rPr>
              <a:t>¿Cuál es el Circuito de los S. de Urgencias Hospitalarios?</a:t>
            </a:r>
            <a:endParaRPr lang="es-ES" dirty="0">
              <a:latin typeface="Arial Narrow" charset="0"/>
              <a:cs typeface="Arial" charset="0"/>
            </a:endParaRP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pic>
        <p:nvPicPr>
          <p:cNvPr id="60" name="Picture 3" descr="Imagen1"/>
          <p:cNvPicPr>
            <a:picLocks noChangeAspect="1" noChangeArrowheads="1"/>
          </p:cNvPicPr>
          <p:nvPr/>
        </p:nvPicPr>
        <p:blipFill>
          <a:blip r:embed="rId2"/>
          <a:srcRect/>
          <a:stretch>
            <a:fillRect/>
          </a:stretch>
        </p:blipFill>
        <p:spPr bwMode="auto">
          <a:xfrm>
            <a:off x="395536" y="2348880"/>
            <a:ext cx="8424936" cy="3888432"/>
          </a:xfrm>
          <a:prstGeom prst="rect">
            <a:avLst/>
          </a:prstGeom>
          <a:noFill/>
        </p:spPr>
      </p:pic>
      <p:sp>
        <p:nvSpPr>
          <p:cNvPr id="63" name="Rectangle 5"/>
          <p:cNvSpPr>
            <a:spLocks noChangeArrowheads="1"/>
          </p:cNvSpPr>
          <p:nvPr/>
        </p:nvSpPr>
        <p:spPr bwMode="auto">
          <a:xfrm>
            <a:off x="107504" y="6351711"/>
            <a:ext cx="900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s-ES" sz="1200" b="1" dirty="0" smtClean="0">
                <a:solidFill>
                  <a:srgbClr val="969696"/>
                </a:solidFill>
                <a:latin typeface="Arial Narrow" charset="0"/>
              </a:rPr>
              <a:t>Plan </a:t>
            </a:r>
            <a:r>
              <a:rPr lang="es-ES" sz="1200" b="1" dirty="0">
                <a:solidFill>
                  <a:srgbClr val="969696"/>
                </a:solidFill>
                <a:latin typeface="Arial Narrow" charset="0"/>
              </a:rPr>
              <a:t>Estratégico de los </a:t>
            </a:r>
            <a:r>
              <a:rPr lang="es-ES" sz="1200" b="1" dirty="0" smtClean="0">
                <a:solidFill>
                  <a:srgbClr val="969696"/>
                </a:solidFill>
                <a:latin typeface="Arial Narrow" charset="0"/>
              </a:rPr>
              <a:t>Servicios de </a:t>
            </a:r>
            <a:r>
              <a:rPr lang="es-ES" sz="1200" b="1" dirty="0">
                <a:solidFill>
                  <a:srgbClr val="969696"/>
                </a:solidFill>
                <a:latin typeface="Arial Narrow" charset="0"/>
              </a:rPr>
              <a:t>Urgencias </a:t>
            </a:r>
            <a:r>
              <a:rPr lang="es-ES" sz="1200" b="1" dirty="0" smtClean="0">
                <a:solidFill>
                  <a:srgbClr val="969696"/>
                </a:solidFill>
                <a:latin typeface="Arial Narrow" charset="0"/>
              </a:rPr>
              <a:t>Hospitalarios de la Comunidad de Madrid</a:t>
            </a:r>
          </a:p>
          <a:p>
            <a:pPr algn="r"/>
            <a:r>
              <a:rPr lang="es-ES" sz="1200" b="1" dirty="0" smtClean="0">
                <a:solidFill>
                  <a:srgbClr val="969696"/>
                </a:solidFill>
                <a:latin typeface="Arial Narrow" charset="0"/>
              </a:rPr>
              <a:t>2011-2015</a:t>
            </a:r>
            <a:endParaRPr lang="es-ES" sz="1200" b="1" dirty="0">
              <a:solidFill>
                <a:srgbClr val="969696"/>
              </a:solidFill>
              <a:latin typeface="Arial Narrow" charset="0"/>
            </a:endParaRPr>
          </a:p>
        </p:txBody>
      </p:sp>
    </p:spTree>
    <p:extLst>
      <p:ext uri="{BB962C8B-B14F-4D97-AF65-F5344CB8AC3E}">
        <p14:creationId xmlns:p14="http://schemas.microsoft.com/office/powerpoint/2010/main" val="322955075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4"/>
          <p:cNvSpPr txBox="1">
            <a:spLocks noChangeArrowheads="1"/>
          </p:cNvSpPr>
          <p:nvPr/>
        </p:nvSpPr>
        <p:spPr bwMode="auto">
          <a:xfrm>
            <a:off x="604838" y="1114425"/>
            <a:ext cx="7886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spcBef>
                <a:spcPct val="50000"/>
              </a:spcBef>
            </a:pPr>
            <a:r>
              <a:rPr lang="es-ES" sz="2000" b="1">
                <a:solidFill>
                  <a:srgbClr val="009999"/>
                </a:solidFill>
              </a:rPr>
              <a:t>Modelos de Intervención en el Anciano Frágil en los SUH.</a:t>
            </a:r>
            <a:endParaRPr lang="es-ES" sz="2000"/>
          </a:p>
        </p:txBody>
      </p:sp>
      <p:sp>
        <p:nvSpPr>
          <p:cNvPr id="93186" name="Rectangle 6"/>
          <p:cNvSpPr>
            <a:spLocks noChangeArrowheads="1"/>
          </p:cNvSpPr>
          <p:nvPr/>
        </p:nvSpPr>
        <p:spPr bwMode="auto">
          <a:xfrm>
            <a:off x="250825" y="6167438"/>
            <a:ext cx="8713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s-ES" sz="1200" b="1">
                <a:solidFill>
                  <a:srgbClr val="969696"/>
                </a:solidFill>
                <a:latin typeface="Arial Narrow" charset="0"/>
              </a:rPr>
              <a:t>Conroy S et al. </a:t>
            </a:r>
          </a:p>
          <a:p>
            <a:pPr algn="r"/>
            <a:r>
              <a:rPr lang="es-ES" sz="1200" b="1">
                <a:solidFill>
                  <a:srgbClr val="969696"/>
                </a:solidFill>
                <a:latin typeface="Arial Narrow" charset="0"/>
              </a:rPr>
              <a:t>A controlled evaluation of comprehensive geriatric assessment in the emergency department: the ‘</a:t>
            </a:r>
            <a:r>
              <a:rPr lang="es-ES" altLang="ja-JP" sz="1200" b="1">
                <a:solidFill>
                  <a:srgbClr val="969696"/>
                </a:solidFill>
                <a:latin typeface="Arial Narrow" charset="0"/>
              </a:rPr>
              <a:t>Emergency Frailty Unit</a:t>
            </a:r>
            <a:r>
              <a:rPr lang="es-ES" sz="1200" b="1">
                <a:solidFill>
                  <a:srgbClr val="969696"/>
                </a:solidFill>
                <a:latin typeface="Arial Narrow" charset="0"/>
              </a:rPr>
              <a:t>’</a:t>
            </a:r>
            <a:endParaRPr lang="es-ES" altLang="ja-JP" sz="1200" b="1">
              <a:solidFill>
                <a:srgbClr val="969696"/>
              </a:solidFill>
              <a:latin typeface="Arial Narrow" charset="0"/>
              <a:hlinkClick r:id="rId3"/>
            </a:endParaRPr>
          </a:p>
          <a:p>
            <a:pPr algn="r"/>
            <a:r>
              <a:rPr lang="en-US" sz="1200" b="1">
                <a:solidFill>
                  <a:srgbClr val="969696"/>
                </a:solidFill>
                <a:latin typeface="Arial Narrow" charset="0"/>
              </a:rPr>
              <a:t>and Ageing 2014; 43: 109–114</a:t>
            </a:r>
            <a:endParaRPr lang="es-ES" sz="1200" b="1">
              <a:solidFill>
                <a:srgbClr val="969696"/>
              </a:solidFill>
              <a:latin typeface="Arial Narrow" charset="0"/>
            </a:endParaRPr>
          </a:p>
        </p:txBody>
      </p:sp>
      <p:pic>
        <p:nvPicPr>
          <p:cNvPr id="93187" name="Imagen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8338" y="3530600"/>
            <a:ext cx="782320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Imagen 4"/>
          <p:cNvPicPr>
            <a:picLocks noChangeAspect="1"/>
          </p:cNvPicPr>
          <p:nvPr/>
        </p:nvPicPr>
        <p:blipFill>
          <a:blip r:embed="rId5">
            <a:extLst>
              <a:ext uri="{28A0092B-C50C-407E-A947-70E740481C1C}">
                <a14:useLocalDpi xmlns:a14="http://schemas.microsoft.com/office/drawing/2010/main" val="0"/>
              </a:ext>
            </a:extLst>
          </a:blip>
          <a:srcRect t="53059"/>
          <a:stretch>
            <a:fillRect/>
          </a:stretch>
        </p:blipFill>
        <p:spPr bwMode="auto">
          <a:xfrm>
            <a:off x="4556125" y="1739900"/>
            <a:ext cx="39354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Imagen 11"/>
          <p:cNvPicPr>
            <a:picLocks noChangeAspect="1"/>
          </p:cNvPicPr>
          <p:nvPr/>
        </p:nvPicPr>
        <p:blipFill>
          <a:blip r:embed="rId5">
            <a:extLst>
              <a:ext uri="{28A0092B-C50C-407E-A947-70E740481C1C}">
                <a14:useLocalDpi xmlns:a14="http://schemas.microsoft.com/office/drawing/2010/main" val="0"/>
              </a:ext>
            </a:extLst>
          </a:blip>
          <a:srcRect b="46939"/>
          <a:stretch>
            <a:fillRect/>
          </a:stretch>
        </p:blipFill>
        <p:spPr bwMode="auto">
          <a:xfrm>
            <a:off x="668338" y="1555750"/>
            <a:ext cx="3878262"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1" name="Rectángulo 7"/>
          <p:cNvSpPr>
            <a:spLocks noChangeArrowheads="1"/>
          </p:cNvSpPr>
          <p:nvPr/>
        </p:nvSpPr>
        <p:spPr bwMode="auto">
          <a:xfrm>
            <a:off x="4505325" y="1484313"/>
            <a:ext cx="4092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1000" b="1"/>
              <a:t>Complete coverage by geriatricians, </a:t>
            </a:r>
            <a:r>
              <a:rPr lang="en-US" sz="1000" b="1"/>
              <a:t>08.00–18.00, 7 days a week.</a:t>
            </a:r>
            <a:endParaRPr lang="es-ES" sz="1000" b="1"/>
          </a:p>
        </p:txBody>
      </p:sp>
      <p:sp>
        <p:nvSpPr>
          <p:cNvPr id="14" name="Rectángulo redondeado 13"/>
          <p:cNvSpPr/>
          <p:nvPr/>
        </p:nvSpPr>
        <p:spPr>
          <a:xfrm>
            <a:off x="723900" y="4335463"/>
            <a:ext cx="8240713" cy="134937"/>
          </a:xfrm>
          <a:prstGeom prst="roundRect">
            <a:avLst/>
          </a:prstGeom>
          <a:solidFill>
            <a:srgbClr val="FF0000">
              <a:alpha val="1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800"/>
          </a:p>
        </p:txBody>
      </p:sp>
      <p:sp>
        <p:nvSpPr>
          <p:cNvPr id="15" name="Rectángulo redondeado 14"/>
          <p:cNvSpPr/>
          <p:nvPr/>
        </p:nvSpPr>
        <p:spPr>
          <a:xfrm>
            <a:off x="723900" y="5969000"/>
            <a:ext cx="8240713" cy="134938"/>
          </a:xfrm>
          <a:prstGeom prst="roundRect">
            <a:avLst/>
          </a:prstGeom>
          <a:solidFill>
            <a:srgbClr val="FF0000">
              <a:alpha val="1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800"/>
          </a:p>
        </p:txBody>
      </p:sp>
      <p:sp>
        <p:nvSpPr>
          <p:cNvPr id="16" name="Rectángulo redondeado 15"/>
          <p:cNvSpPr/>
          <p:nvPr/>
        </p:nvSpPr>
        <p:spPr>
          <a:xfrm>
            <a:off x="723900" y="5410200"/>
            <a:ext cx="8240713" cy="134938"/>
          </a:xfrm>
          <a:prstGeom prst="roundRect">
            <a:avLst/>
          </a:prstGeom>
          <a:solidFill>
            <a:srgbClr val="FF0000">
              <a:alpha val="1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800"/>
          </a:p>
        </p:txBody>
      </p:sp>
      <p:sp>
        <p:nvSpPr>
          <p:cNvPr id="17" name="Rectángulo redondeado 16"/>
          <p:cNvSpPr/>
          <p:nvPr/>
        </p:nvSpPr>
        <p:spPr>
          <a:xfrm>
            <a:off x="723900" y="4868863"/>
            <a:ext cx="8240713" cy="134937"/>
          </a:xfrm>
          <a:prstGeom prst="roundRect">
            <a:avLst/>
          </a:prstGeom>
          <a:solidFill>
            <a:srgbClr val="FF0000">
              <a:alpha val="1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800"/>
          </a:p>
        </p:txBody>
      </p:sp>
      <p:sp>
        <p:nvSpPr>
          <p:cNvPr id="18" name="Text Box 5"/>
          <p:cNvSpPr txBox="1">
            <a:spLocks noChangeArrowheads="1"/>
          </p:cNvSpPr>
          <p:nvPr/>
        </p:nvSpPr>
        <p:spPr bwMode="auto">
          <a:xfrm>
            <a:off x="0" y="6122988"/>
            <a:ext cx="9144000" cy="708025"/>
          </a:xfrm>
          <a:prstGeom prst="rect">
            <a:avLst/>
          </a:prstGeom>
          <a:solidFill>
            <a:srgbClr val="009999"/>
          </a:solidFill>
          <a:ln w="9525">
            <a:solidFill>
              <a:srgbClr val="009999"/>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buClr>
                <a:schemeClr val="bg1"/>
              </a:buClr>
            </a:pPr>
            <a:r>
              <a:rPr lang="es-ES" sz="2000" b="1">
                <a:solidFill>
                  <a:schemeClr val="bg1"/>
                </a:solidFill>
              </a:rPr>
              <a:t>La VGI puede ser realizada en los SUH y se asocia con un incremento del porcentaje de altas y reduce el porcentaje de reingresos.</a:t>
            </a:r>
          </a:p>
        </p:txBody>
      </p:sp>
      <p:grpSp>
        <p:nvGrpSpPr>
          <p:cNvPr id="19" name="Agrupar 2"/>
          <p:cNvGrpSpPr>
            <a:grpSpLocks/>
          </p:cNvGrpSpPr>
          <p:nvPr/>
        </p:nvGrpSpPr>
        <p:grpSpPr bwMode="auto">
          <a:xfrm>
            <a:off x="0" y="0"/>
            <a:ext cx="9144000" cy="873125"/>
            <a:chOff x="0" y="0"/>
            <a:chExt cx="9144000" cy="872435"/>
          </a:xfrm>
        </p:grpSpPr>
        <p:sp>
          <p:nvSpPr>
            <p:cNvPr id="20" name="Recortar rectángulo de esquina sencilla 19"/>
            <p:cNvSpPr/>
            <p:nvPr/>
          </p:nvSpPr>
          <p:spPr>
            <a:xfrm>
              <a:off x="0" y="0"/>
              <a:ext cx="9144000" cy="872435"/>
            </a:xfrm>
            <a:prstGeom prst="snip1Rect">
              <a:avLst/>
            </a:prstGeom>
            <a:solidFill>
              <a:srgbClr val="008080"/>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ES" sz="1800"/>
            </a:p>
          </p:txBody>
        </p:sp>
        <p:sp>
          <p:nvSpPr>
            <p:cNvPr id="21" name="Rectángulo 4"/>
            <p:cNvSpPr>
              <a:spLocks noChangeArrowheads="1"/>
            </p:cNvSpPr>
            <p:nvPr/>
          </p:nvSpPr>
          <p:spPr bwMode="auto">
            <a:xfrm>
              <a:off x="132557" y="164729"/>
              <a:ext cx="4759704" cy="55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200" b="1" dirty="0" smtClean="0">
                  <a:solidFill>
                    <a:schemeClr val="bg1"/>
                  </a:solidFill>
                </a:rPr>
                <a:t>MODELOS DE GESTION.</a:t>
              </a:r>
            </a:p>
            <a:p>
              <a:pPr>
                <a:spcBef>
                  <a:spcPct val="50000"/>
                </a:spcBef>
              </a:pPr>
              <a:r>
                <a:rPr lang="en-US" sz="1200" b="1" dirty="0" smtClean="0">
                  <a:solidFill>
                    <a:schemeClr val="bg1"/>
                  </a:solidFill>
                </a:rPr>
                <a:t>UNIDADES FUNCIONALES DE DETECCION DE FRAGILIDAD.</a:t>
              </a:r>
              <a:endParaRPr lang="en-US" sz="1200" b="1" dirty="0">
                <a:solidFill>
                  <a:schemeClr val="bg1"/>
                </a:solidFill>
              </a:endParaRPr>
            </a:p>
          </p:txBody>
        </p:sp>
      </p:grpSp>
    </p:spTree>
    <p:extLst>
      <p:ext uri="{BB962C8B-B14F-4D97-AF65-F5344CB8AC3E}">
        <p14:creationId xmlns:p14="http://schemas.microsoft.com/office/powerpoint/2010/main" val="1353255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ChangeArrowheads="1"/>
          </p:cNvSpPr>
          <p:nvPr/>
        </p:nvSpPr>
        <p:spPr bwMode="auto">
          <a:xfrm>
            <a:off x="250825" y="6121400"/>
            <a:ext cx="8713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s-ES" sz="1200" b="1">
                <a:solidFill>
                  <a:srgbClr val="969696"/>
                </a:solidFill>
                <a:latin typeface="Arial Narrow" charset="0"/>
              </a:rPr>
              <a:t>Keyes DC  et al.</a:t>
            </a:r>
          </a:p>
          <a:p>
            <a:pPr algn="r"/>
            <a:r>
              <a:rPr lang="es-ES" sz="1200" b="1">
                <a:solidFill>
                  <a:srgbClr val="969696"/>
                </a:solidFill>
                <a:latin typeface="Arial Narrow" charset="0"/>
              </a:rPr>
              <a:t>Impact of a New Senior Emergency Department on Emergency Department Recidivism, Rate of Hospital Admission, and Hospital Length of Stay. Ann Emerg Med 2013. In press</a:t>
            </a:r>
          </a:p>
        </p:txBody>
      </p:sp>
      <p:pic>
        <p:nvPicPr>
          <p:cNvPr id="942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263" y="1582738"/>
            <a:ext cx="2344737"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Text Box 7"/>
          <p:cNvSpPr txBox="1">
            <a:spLocks noChangeArrowheads="1"/>
          </p:cNvSpPr>
          <p:nvPr/>
        </p:nvSpPr>
        <p:spPr bwMode="auto">
          <a:xfrm>
            <a:off x="604838" y="1114425"/>
            <a:ext cx="7886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spcBef>
                <a:spcPct val="50000"/>
              </a:spcBef>
            </a:pPr>
            <a:r>
              <a:rPr lang="es-ES" sz="2000" b="1">
                <a:solidFill>
                  <a:srgbClr val="009999"/>
                </a:solidFill>
              </a:rPr>
              <a:t>Servicio de Urgencias para el Paciente Anciano.</a:t>
            </a:r>
            <a:endParaRPr lang="es-ES" sz="2000"/>
          </a:p>
        </p:txBody>
      </p:sp>
      <p:pic>
        <p:nvPicPr>
          <p:cNvPr id="94213" name="Imagen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82738"/>
            <a:ext cx="5764213"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ángulo redondeado 20"/>
          <p:cNvSpPr/>
          <p:nvPr/>
        </p:nvSpPr>
        <p:spPr>
          <a:xfrm>
            <a:off x="3200400" y="4216400"/>
            <a:ext cx="5527675" cy="338138"/>
          </a:xfrm>
          <a:prstGeom prst="roundRect">
            <a:avLst/>
          </a:prstGeom>
          <a:solidFill>
            <a:srgbClr val="FF0000">
              <a:alpha val="1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800"/>
          </a:p>
        </p:txBody>
      </p:sp>
      <p:sp>
        <p:nvSpPr>
          <p:cNvPr id="22" name="Text Box 5"/>
          <p:cNvSpPr txBox="1">
            <a:spLocks noChangeArrowheads="1"/>
          </p:cNvSpPr>
          <p:nvPr/>
        </p:nvSpPr>
        <p:spPr bwMode="auto">
          <a:xfrm>
            <a:off x="0" y="6122988"/>
            <a:ext cx="9144000" cy="708025"/>
          </a:xfrm>
          <a:prstGeom prst="rect">
            <a:avLst/>
          </a:prstGeom>
          <a:solidFill>
            <a:srgbClr val="009999"/>
          </a:solidFill>
          <a:ln w="9525">
            <a:solidFill>
              <a:srgbClr val="009999"/>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buClr>
                <a:schemeClr val="bg1"/>
              </a:buClr>
            </a:pPr>
            <a:r>
              <a:rPr lang="es-ES" sz="2000" b="1">
                <a:solidFill>
                  <a:schemeClr val="bg1"/>
                </a:solidFill>
              </a:rPr>
              <a:t>Un Servicio de Urgencias específico para ancianos se asoció exclusivamente con un descenso en el porcentaje de ingresos.</a:t>
            </a:r>
          </a:p>
        </p:txBody>
      </p:sp>
      <p:grpSp>
        <p:nvGrpSpPr>
          <p:cNvPr id="14" name="Agrupar 2"/>
          <p:cNvGrpSpPr>
            <a:grpSpLocks/>
          </p:cNvGrpSpPr>
          <p:nvPr/>
        </p:nvGrpSpPr>
        <p:grpSpPr bwMode="auto">
          <a:xfrm>
            <a:off x="0" y="0"/>
            <a:ext cx="9144000" cy="873125"/>
            <a:chOff x="0" y="0"/>
            <a:chExt cx="9144000" cy="872435"/>
          </a:xfrm>
        </p:grpSpPr>
        <p:sp>
          <p:nvSpPr>
            <p:cNvPr id="15" name="Recortar rectángulo de esquina sencilla 14"/>
            <p:cNvSpPr/>
            <p:nvPr/>
          </p:nvSpPr>
          <p:spPr>
            <a:xfrm>
              <a:off x="0" y="0"/>
              <a:ext cx="9144000" cy="872435"/>
            </a:xfrm>
            <a:prstGeom prst="snip1Rect">
              <a:avLst/>
            </a:prstGeom>
            <a:solidFill>
              <a:srgbClr val="008080"/>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ES" sz="1800"/>
            </a:p>
          </p:txBody>
        </p:sp>
        <p:sp>
          <p:nvSpPr>
            <p:cNvPr id="16" name="Rectángulo 4"/>
            <p:cNvSpPr>
              <a:spLocks noChangeArrowheads="1"/>
            </p:cNvSpPr>
            <p:nvPr/>
          </p:nvSpPr>
          <p:spPr bwMode="auto">
            <a:xfrm>
              <a:off x="132557" y="164729"/>
              <a:ext cx="4759704" cy="55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200" b="1" dirty="0" smtClean="0">
                  <a:solidFill>
                    <a:schemeClr val="bg1"/>
                  </a:solidFill>
                </a:rPr>
                <a:t>MODELOS DE GESTION.</a:t>
              </a:r>
            </a:p>
            <a:p>
              <a:pPr>
                <a:spcBef>
                  <a:spcPct val="50000"/>
                </a:spcBef>
              </a:pPr>
              <a:r>
                <a:rPr lang="en-US" sz="1200" b="1" dirty="0" smtClean="0">
                  <a:solidFill>
                    <a:schemeClr val="bg1"/>
                  </a:solidFill>
                </a:rPr>
                <a:t>SERVICIO DE URGENCIAS GERIATRICO.</a:t>
              </a:r>
              <a:endParaRPr lang="en-US" sz="1200" b="1" dirty="0">
                <a:solidFill>
                  <a:schemeClr val="bg1"/>
                </a:solidFill>
              </a:endParaRPr>
            </a:p>
          </p:txBody>
        </p:sp>
      </p:grpSp>
    </p:spTree>
    <p:extLst>
      <p:ext uri="{BB962C8B-B14F-4D97-AF65-F5344CB8AC3E}">
        <p14:creationId xmlns:p14="http://schemas.microsoft.com/office/powerpoint/2010/main" val="22688636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50825" y="1628775"/>
            <a:ext cx="864235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smtClean="0">
                <a:solidFill>
                  <a:srgbClr val="008080"/>
                </a:solidFill>
                <a:cs typeface="Arial" charset="0"/>
              </a:rPr>
              <a:t>OPORTUNIDADES.</a:t>
            </a:r>
            <a:endParaRPr lang="es-ES" dirty="0">
              <a:latin typeface="Arial Narrow" charset="0"/>
              <a:cs typeface="Arial" charset="0"/>
            </a:endParaRPr>
          </a:p>
          <a:p>
            <a:pPr>
              <a:spcBef>
                <a:spcPct val="50000"/>
              </a:spcBef>
              <a:buClr>
                <a:srgbClr val="008080"/>
              </a:buClr>
              <a:buFontTx/>
              <a:buChar char="•"/>
              <a:defRPr/>
            </a:pPr>
            <a:r>
              <a:rPr lang="es-ES" dirty="0">
                <a:solidFill>
                  <a:srgbClr val="7F7F7F"/>
                </a:solidFill>
                <a:latin typeface="Arial Narrow" charset="0"/>
                <a:cs typeface="Arial" charset="0"/>
              </a:rPr>
              <a:t> </a:t>
            </a:r>
            <a:r>
              <a:rPr lang="es-ES" dirty="0" smtClean="0">
                <a:solidFill>
                  <a:srgbClr val="7F7F7F"/>
                </a:solidFill>
                <a:latin typeface="Arial Narrow" charset="0"/>
                <a:cs typeface="Arial" charset="0"/>
              </a:rPr>
              <a:t>La saturación de los Servicios de Urgencias sigue siendo una realidad, y el sistema de atención hospitalaria no está preparado para la gestión de         los procesos urgentes del paciente anciano.</a:t>
            </a:r>
          </a:p>
          <a:p>
            <a:pPr>
              <a:spcBef>
                <a:spcPct val="50000"/>
              </a:spcBef>
              <a:buClr>
                <a:srgbClr val="008080"/>
              </a:buClr>
              <a:buFontTx/>
              <a:buChar char="•"/>
              <a:defRPr/>
            </a:pPr>
            <a:r>
              <a:rPr lang="es-ES" dirty="0">
                <a:solidFill>
                  <a:srgbClr val="7F7F7F"/>
                </a:solidFill>
                <a:latin typeface="Arial Narrow" charset="0"/>
                <a:cs typeface="Arial" charset="0"/>
              </a:rPr>
              <a:t> </a:t>
            </a:r>
            <a:r>
              <a:rPr lang="es-ES" dirty="0" smtClean="0">
                <a:solidFill>
                  <a:srgbClr val="7F7F7F"/>
                </a:solidFill>
                <a:latin typeface="Arial Narrow" charset="0"/>
                <a:cs typeface="Arial" charset="0"/>
              </a:rPr>
              <a:t>El objetivo estratégico es la atención por procesos que implique </a:t>
            </a:r>
            <a:r>
              <a:rPr lang="es-ES" dirty="0">
                <a:solidFill>
                  <a:srgbClr val="7F7F7F"/>
                </a:solidFill>
                <a:latin typeface="Arial Narrow" charset="0"/>
                <a:cs typeface="Arial" charset="0"/>
              </a:rPr>
              <a:t>a profesionales de atención primaria, residencia, médicos de urgencias y especialistas del hospital</a:t>
            </a:r>
            <a:r>
              <a:rPr lang="es-ES" dirty="0" smtClean="0">
                <a:solidFill>
                  <a:srgbClr val="7F7F7F"/>
                </a:solidFill>
                <a:latin typeface="Arial Narrow" charset="0"/>
                <a:cs typeface="Arial" charset="0"/>
              </a:rPr>
              <a:t>.</a:t>
            </a:r>
          </a:p>
          <a:p>
            <a:pPr>
              <a:spcBef>
                <a:spcPct val="50000"/>
              </a:spcBef>
              <a:buClr>
                <a:srgbClr val="008080"/>
              </a:buClr>
              <a:buFontTx/>
              <a:buChar char="•"/>
              <a:defRPr/>
            </a:pPr>
            <a:r>
              <a:rPr lang="es-ES" dirty="0">
                <a:solidFill>
                  <a:srgbClr val="7F7F7F"/>
                </a:solidFill>
                <a:latin typeface="Arial Narrow" charset="0"/>
                <a:cs typeface="Arial" charset="0"/>
              </a:rPr>
              <a:t> </a:t>
            </a:r>
            <a:r>
              <a:rPr lang="es-ES" dirty="0" smtClean="0">
                <a:solidFill>
                  <a:srgbClr val="7F7F7F"/>
                </a:solidFill>
                <a:latin typeface="Arial Narrow" charset="0"/>
                <a:cs typeface="Arial" charset="0"/>
              </a:rPr>
              <a:t>Existe la necesidad urgente de crear nuevos modelos de gestión de             la patología aguda en el paciente anciano.</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Se están desarrollando programas internacionales de formación en </a:t>
            </a:r>
            <a:r>
              <a:rPr lang="es-ES" dirty="0" err="1" smtClean="0">
                <a:latin typeface="Arial Narrow" charset="0"/>
                <a:cs typeface="Arial" charset="0"/>
              </a:rPr>
              <a:t>Geriatric</a:t>
            </a:r>
            <a:r>
              <a:rPr lang="es-ES" dirty="0" smtClean="0">
                <a:latin typeface="Arial Narrow" charset="0"/>
                <a:cs typeface="Arial" charset="0"/>
              </a:rPr>
              <a:t> </a:t>
            </a:r>
            <a:r>
              <a:rPr lang="es-ES" dirty="0" err="1" smtClean="0">
                <a:latin typeface="Arial Narrow" charset="0"/>
                <a:cs typeface="Arial" charset="0"/>
              </a:rPr>
              <a:t>Emergency</a:t>
            </a:r>
            <a:r>
              <a:rPr lang="es-ES" dirty="0" smtClean="0">
                <a:latin typeface="Arial Narrow" charset="0"/>
                <a:cs typeface="Arial" charset="0"/>
              </a:rPr>
              <a:t> Medicine (ACEP / EUSEM &amp; EUGMS).</a:t>
            </a: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Tree>
    <p:extLst>
      <p:ext uri="{BB962C8B-B14F-4D97-AF65-F5344CB8AC3E}">
        <p14:creationId xmlns:p14="http://schemas.microsoft.com/office/powerpoint/2010/main" val="63248532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50825" y="1628775"/>
            <a:ext cx="8642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smtClean="0">
                <a:solidFill>
                  <a:srgbClr val="008080"/>
                </a:solidFill>
                <a:cs typeface="Arial" charset="0"/>
              </a:rPr>
              <a:t>AMENAZAS</a:t>
            </a:r>
            <a:r>
              <a:rPr lang="es-ES" b="1" dirty="0" smtClean="0">
                <a:solidFill>
                  <a:srgbClr val="008080"/>
                </a:solidFill>
                <a:cs typeface="Arial" charset="0"/>
              </a:rPr>
              <a:t>.</a:t>
            </a:r>
            <a:endParaRPr lang="es-ES" dirty="0">
              <a:latin typeface="Arial Narrow" charset="0"/>
              <a:cs typeface="Arial" charset="0"/>
            </a:endParaRP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Tree>
    <p:extLst>
      <p:ext uri="{BB962C8B-B14F-4D97-AF65-F5344CB8AC3E}">
        <p14:creationId xmlns:p14="http://schemas.microsoft.com/office/powerpoint/2010/main" val="339417061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50825" y="1628775"/>
            <a:ext cx="8642350" cy="415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smtClean="0">
                <a:solidFill>
                  <a:srgbClr val="008080"/>
                </a:solidFill>
                <a:cs typeface="Arial" charset="0"/>
              </a:rPr>
              <a:t>AMENAZAS.</a:t>
            </a:r>
            <a:endParaRPr lang="es-ES" dirty="0">
              <a:latin typeface="Arial Narrow" charset="0"/>
              <a:cs typeface="Arial" charset="0"/>
            </a:endParaRP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La situación socio-económica conduce a apostar por la </a:t>
            </a:r>
            <a:r>
              <a:rPr lang="es-ES" i="1" dirty="0" err="1" smtClean="0">
                <a:latin typeface="Arial Narrow" charset="0"/>
                <a:cs typeface="Arial" charset="0"/>
              </a:rPr>
              <a:t>Geriatrización</a:t>
            </a:r>
            <a:r>
              <a:rPr lang="es-ES" dirty="0" smtClean="0">
                <a:latin typeface="Arial Narrow" charset="0"/>
                <a:cs typeface="Arial" charset="0"/>
              </a:rPr>
              <a:t>           de los Médicos de Urgencias.</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La especialidad de Geriatría no se contempla en el proyecto actual de troncalidad como una especialidad de acceso al ACE.</a:t>
            </a:r>
          </a:p>
          <a:p>
            <a:pPr>
              <a:spcBef>
                <a:spcPct val="50000"/>
              </a:spcBef>
              <a:buClr>
                <a:srgbClr val="008080"/>
              </a:buClr>
              <a:buFontTx/>
              <a:buChar char="•"/>
              <a:defRPr/>
            </a:pPr>
            <a:r>
              <a:rPr lang="es-ES" dirty="0">
                <a:latin typeface="Arial Narrow" charset="0"/>
                <a:cs typeface="Arial" charset="0"/>
              </a:rPr>
              <a:t> NO existen Servicios de Geriatría en todos los Hospitales Públicos ni en aquellos  donde existen NO se cuenta con todos los niveles asistenciales</a:t>
            </a:r>
            <a:r>
              <a:rPr lang="es-ES" dirty="0" smtClean="0">
                <a:latin typeface="Arial Narrow" charset="0"/>
                <a:cs typeface="Arial" charset="0"/>
              </a:rPr>
              <a:t>.</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El mejor posicionamiento de otras especialidades como Medicina de Familia y Comunitaria, Medicina Interna, Medicina Intensiva y Anestesia.</a:t>
            </a: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Tree>
    <p:extLst>
      <p:ext uri="{BB962C8B-B14F-4D97-AF65-F5344CB8AC3E}">
        <p14:creationId xmlns:p14="http://schemas.microsoft.com/office/powerpoint/2010/main" val="371983866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50825" y="1628775"/>
            <a:ext cx="864235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smtClean="0">
                <a:solidFill>
                  <a:srgbClr val="008080"/>
                </a:solidFill>
                <a:cs typeface="Arial" charset="0"/>
              </a:rPr>
              <a:t>CONCLUSIONES.</a:t>
            </a:r>
            <a:endParaRPr lang="es-ES" dirty="0">
              <a:latin typeface="Arial Narrow" charset="0"/>
              <a:cs typeface="Arial" charset="0"/>
            </a:endParaRP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Existe la demanda social de una atención especializada y                                     existe un incremento creciente de las atenciones urgentes en los ancianos</a:t>
            </a:r>
            <a:r>
              <a:rPr lang="es-ES" dirty="0" smtClean="0">
                <a:latin typeface="Arial Narrow" charset="0"/>
                <a:cs typeface="Arial" charset="0"/>
              </a:rPr>
              <a:t>.</a:t>
            </a:r>
            <a:endParaRPr lang="es-ES" dirty="0" smtClean="0">
              <a:latin typeface="Arial Narrow" charset="0"/>
              <a:cs typeface="Arial" charset="0"/>
            </a:endParaRP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Tree>
    <p:extLst>
      <p:ext uri="{BB962C8B-B14F-4D97-AF65-F5344CB8AC3E}">
        <p14:creationId xmlns:p14="http://schemas.microsoft.com/office/powerpoint/2010/main" val="424302281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50825" y="1628775"/>
            <a:ext cx="864235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smtClean="0">
                <a:solidFill>
                  <a:srgbClr val="008080"/>
                </a:solidFill>
                <a:cs typeface="Arial" charset="0"/>
              </a:rPr>
              <a:t>CONCLUSIONES.</a:t>
            </a:r>
            <a:endParaRPr lang="es-ES" dirty="0">
              <a:latin typeface="Arial Narrow" charset="0"/>
              <a:cs typeface="Arial" charset="0"/>
            </a:endParaRP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Existe la demanda social de una atención especializada y                                     existe un incremento creciente de las atenciones urgentes en los ancianos.</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El Geriatra es un buen gestor de casos de alta complejidad</a:t>
            </a:r>
            <a:r>
              <a:rPr lang="es-ES" dirty="0" smtClean="0">
                <a:latin typeface="Arial Narrow" charset="0"/>
                <a:cs typeface="Arial" charset="0"/>
              </a:rPr>
              <a:t>.</a:t>
            </a:r>
            <a:endParaRPr lang="es-ES" dirty="0" smtClean="0">
              <a:latin typeface="Arial Narrow" charset="0"/>
              <a:cs typeface="Arial" charset="0"/>
            </a:endParaRP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Tree>
    <p:extLst>
      <p:ext uri="{BB962C8B-B14F-4D97-AF65-F5344CB8AC3E}">
        <p14:creationId xmlns:p14="http://schemas.microsoft.com/office/powerpoint/2010/main" val="152294918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50825" y="1628775"/>
            <a:ext cx="864235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smtClean="0">
                <a:solidFill>
                  <a:srgbClr val="008080"/>
                </a:solidFill>
                <a:cs typeface="Arial" charset="0"/>
              </a:rPr>
              <a:t>CONCLUSIONES.</a:t>
            </a:r>
            <a:endParaRPr lang="es-ES" dirty="0">
              <a:latin typeface="Arial Narrow" charset="0"/>
              <a:cs typeface="Arial" charset="0"/>
            </a:endParaRP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Existe la demanda social de una atención especializada y                                     existe un incremento creciente de las atenciones urgentes en los ancianos.</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El Geriatra es un buen gestor de casos de alta complejidad.</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Existe la necesidad de generar nuevos modelos de gestión de la patología urgente, y los programas de intervención Geriátrica han demostrado mejorar los resultados del manejo del proceso urgente en el anciano</a:t>
            </a:r>
            <a:r>
              <a:rPr lang="es-ES" dirty="0" smtClean="0">
                <a:latin typeface="Arial Narrow" charset="0"/>
                <a:cs typeface="Arial" charset="0"/>
              </a:rPr>
              <a:t>.</a:t>
            </a:r>
            <a:endParaRPr lang="es-ES" dirty="0" smtClean="0">
              <a:latin typeface="Arial Narrow" charset="0"/>
              <a:cs typeface="Arial" charset="0"/>
            </a:endParaRP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Tree>
    <p:extLst>
      <p:ext uri="{BB962C8B-B14F-4D97-AF65-F5344CB8AC3E}">
        <p14:creationId xmlns:p14="http://schemas.microsoft.com/office/powerpoint/2010/main" val="24260815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50825" y="1628775"/>
            <a:ext cx="864235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smtClean="0">
                <a:solidFill>
                  <a:srgbClr val="008080"/>
                </a:solidFill>
                <a:cs typeface="Arial" charset="0"/>
              </a:rPr>
              <a:t>CONCLUSIONES.</a:t>
            </a:r>
            <a:endParaRPr lang="es-ES" dirty="0">
              <a:latin typeface="Arial Narrow" charset="0"/>
              <a:cs typeface="Arial" charset="0"/>
            </a:endParaRP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Existe la demanda social de una atención especializada y                                     existe un incremento creciente de las atenciones urgentes en los ancianos.</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El Geriatra es un buen gestor de casos de alta complejidad.</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Existe la necesidad de generar nuevos modelos de gestión de la patología urgente, y los programas de intervención Geriátrica han demostrado mejorar los resultados del manejo del proceso urgente en el anciano.</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Si apuesto por ayudar a construir la Medicina de Urgencias Geriátrica debo mejorar mi formación en aspectos de la MUE, integrarme en los equipos de los Servicios de Urgencias, y seleccionar preferentemente un Centro donde exista una buena coordinación con el Servicio de Geriatría.</a:t>
            </a: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Tree>
    <p:extLst>
      <p:ext uri="{BB962C8B-B14F-4D97-AF65-F5344CB8AC3E}">
        <p14:creationId xmlns:p14="http://schemas.microsoft.com/office/powerpoint/2010/main" val="91125537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796136" y="4725144"/>
            <a:ext cx="3065232" cy="2010792"/>
          </a:xfrm>
          <a:prstGeom prst="rect">
            <a:avLst/>
          </a:prstGeom>
        </p:spPr>
      </p:pic>
    </p:spTree>
    <p:extLst>
      <p:ext uri="{BB962C8B-B14F-4D97-AF65-F5344CB8AC3E}">
        <p14:creationId xmlns:p14="http://schemas.microsoft.com/office/powerpoint/2010/main" val="21908297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50825" y="1628775"/>
            <a:ext cx="8642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smtClean="0">
                <a:solidFill>
                  <a:srgbClr val="008080"/>
                </a:solidFill>
                <a:cs typeface="Arial" charset="0"/>
              </a:rPr>
              <a:t>¿Cuál es el Rol del Médico de Urgencias Hospitalarias?</a:t>
            </a:r>
            <a:endParaRPr lang="es-ES" dirty="0">
              <a:latin typeface="Arial Narrow" charset="0"/>
              <a:cs typeface="Arial" charset="0"/>
            </a:endParaRP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cxnSp>
        <p:nvCxnSpPr>
          <p:cNvPr id="6" name="Conector recto de flecha 5"/>
          <p:cNvCxnSpPr/>
          <p:nvPr/>
        </p:nvCxnSpPr>
        <p:spPr>
          <a:xfrm>
            <a:off x="1974125" y="4242874"/>
            <a:ext cx="5404555" cy="14110"/>
          </a:xfrm>
          <a:prstGeom prst="straightConnector1">
            <a:avLst/>
          </a:prstGeom>
          <a:ln w="38100" cmpd="sng">
            <a:solidFill>
              <a:srgbClr val="3C8C93"/>
            </a:solidFill>
            <a:tailEnd type="arrow"/>
          </a:ln>
        </p:spPr>
        <p:style>
          <a:lnRef idx="2">
            <a:schemeClr val="accent1"/>
          </a:lnRef>
          <a:fillRef idx="0">
            <a:schemeClr val="accent1"/>
          </a:fillRef>
          <a:effectRef idx="1">
            <a:schemeClr val="accent1"/>
          </a:effectRef>
          <a:fontRef idx="minor">
            <a:schemeClr val="tx1"/>
          </a:fontRef>
        </p:style>
      </p:cxnSp>
      <p:sp>
        <p:nvSpPr>
          <p:cNvPr id="10" name="Elipse 9"/>
          <p:cNvSpPr/>
          <p:nvPr/>
        </p:nvSpPr>
        <p:spPr>
          <a:xfrm>
            <a:off x="7403551" y="3720762"/>
            <a:ext cx="1128889" cy="1100667"/>
          </a:xfrm>
          <a:prstGeom prst="ellips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nvGrpSpPr>
          <p:cNvPr id="11" name="Agrupar 10"/>
          <p:cNvGrpSpPr/>
          <p:nvPr/>
        </p:nvGrpSpPr>
        <p:grpSpPr>
          <a:xfrm>
            <a:off x="1972437" y="3676759"/>
            <a:ext cx="1128889" cy="1100667"/>
            <a:chOff x="1802876" y="3287890"/>
            <a:chExt cx="1128889" cy="1100667"/>
          </a:xfrm>
        </p:grpSpPr>
        <p:sp>
          <p:nvSpPr>
            <p:cNvPr id="12" name="Rectángulo redondeado 11"/>
            <p:cNvSpPr/>
            <p:nvPr/>
          </p:nvSpPr>
          <p:spPr>
            <a:xfrm>
              <a:off x="1802876" y="3287890"/>
              <a:ext cx="1128889" cy="1100667"/>
            </a:xfrm>
            <a:prstGeom prst="roundRect">
              <a:avLst/>
            </a:prstGeom>
            <a:solidFill>
              <a:srgbClr val="3C8C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200"/>
            </a:p>
          </p:txBody>
        </p:sp>
        <p:sp>
          <p:nvSpPr>
            <p:cNvPr id="13" name="CuadroTexto 12"/>
            <p:cNvSpPr txBox="1"/>
            <p:nvPr/>
          </p:nvSpPr>
          <p:spPr>
            <a:xfrm>
              <a:off x="1802876" y="3485445"/>
              <a:ext cx="1128889" cy="646331"/>
            </a:xfrm>
            <a:prstGeom prst="rect">
              <a:avLst/>
            </a:prstGeom>
            <a:noFill/>
          </p:spPr>
          <p:txBody>
            <a:bodyPr wrap="square" rtlCol="0">
              <a:spAutoFit/>
            </a:bodyPr>
            <a:lstStyle/>
            <a:p>
              <a:pPr algn="ctr"/>
              <a:r>
                <a:rPr lang="es-ES" sz="1200" b="1" dirty="0" err="1" smtClean="0">
                  <a:solidFill>
                    <a:schemeClr val="bg1"/>
                  </a:solidFill>
                </a:rPr>
                <a:t>Triaje</a:t>
              </a:r>
              <a:r>
                <a:rPr lang="es-ES" sz="1200" b="1" dirty="0" smtClean="0">
                  <a:solidFill>
                    <a:schemeClr val="bg1"/>
                  </a:solidFill>
                </a:rPr>
                <a:t> &amp; Ubicación Inicial</a:t>
              </a:r>
              <a:endParaRPr lang="es-ES" sz="1200" b="1" dirty="0">
                <a:solidFill>
                  <a:schemeClr val="bg1"/>
                </a:solidFill>
              </a:endParaRPr>
            </a:p>
          </p:txBody>
        </p:sp>
      </p:grpSp>
      <p:grpSp>
        <p:nvGrpSpPr>
          <p:cNvPr id="14" name="Agrupar 13"/>
          <p:cNvGrpSpPr/>
          <p:nvPr/>
        </p:nvGrpSpPr>
        <p:grpSpPr>
          <a:xfrm>
            <a:off x="3683508" y="3684553"/>
            <a:ext cx="1143000" cy="1100667"/>
            <a:chOff x="3198932" y="3287890"/>
            <a:chExt cx="1143000" cy="1100667"/>
          </a:xfrm>
        </p:grpSpPr>
        <p:sp>
          <p:nvSpPr>
            <p:cNvPr id="15" name="Rectángulo redondeado 14"/>
            <p:cNvSpPr/>
            <p:nvPr/>
          </p:nvSpPr>
          <p:spPr>
            <a:xfrm>
              <a:off x="3198932" y="3287890"/>
              <a:ext cx="1128889" cy="1100667"/>
            </a:xfrm>
            <a:prstGeom prst="roundRect">
              <a:avLst/>
            </a:prstGeom>
            <a:solidFill>
              <a:srgbClr val="3C8C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200"/>
            </a:p>
          </p:txBody>
        </p:sp>
        <p:sp>
          <p:nvSpPr>
            <p:cNvPr id="16" name="CuadroTexto 15"/>
            <p:cNvSpPr txBox="1"/>
            <p:nvPr/>
          </p:nvSpPr>
          <p:spPr>
            <a:xfrm>
              <a:off x="3213043" y="3581401"/>
              <a:ext cx="1128889" cy="461665"/>
            </a:xfrm>
            <a:prstGeom prst="rect">
              <a:avLst/>
            </a:prstGeom>
            <a:noFill/>
          </p:spPr>
          <p:txBody>
            <a:bodyPr wrap="square" rtlCol="0">
              <a:spAutoFit/>
            </a:bodyPr>
            <a:lstStyle/>
            <a:p>
              <a:pPr algn="ctr"/>
              <a:r>
                <a:rPr lang="es-ES" sz="1200" b="1" dirty="0" smtClean="0">
                  <a:solidFill>
                    <a:schemeClr val="bg1"/>
                  </a:solidFill>
                </a:rPr>
                <a:t>Valoración Clínica</a:t>
              </a:r>
              <a:endParaRPr lang="es-ES" sz="1200" b="1" dirty="0">
                <a:solidFill>
                  <a:schemeClr val="bg1"/>
                </a:solidFill>
              </a:endParaRPr>
            </a:p>
          </p:txBody>
        </p:sp>
      </p:grpSp>
      <p:grpSp>
        <p:nvGrpSpPr>
          <p:cNvPr id="17" name="Agrupar 16"/>
          <p:cNvGrpSpPr/>
          <p:nvPr/>
        </p:nvGrpSpPr>
        <p:grpSpPr>
          <a:xfrm>
            <a:off x="4900862" y="2492896"/>
            <a:ext cx="1138710" cy="1100667"/>
            <a:chOff x="4649554" y="3287890"/>
            <a:chExt cx="1138710" cy="1100667"/>
          </a:xfrm>
        </p:grpSpPr>
        <p:sp>
          <p:nvSpPr>
            <p:cNvPr id="18" name="Rectángulo redondeado 17"/>
            <p:cNvSpPr/>
            <p:nvPr/>
          </p:nvSpPr>
          <p:spPr>
            <a:xfrm>
              <a:off x="4649554" y="3287890"/>
              <a:ext cx="1128889" cy="1100667"/>
            </a:xfrm>
            <a:prstGeom prst="roundRect">
              <a:avLst/>
            </a:prstGeom>
            <a:solidFill>
              <a:srgbClr val="3C8C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200"/>
            </a:p>
          </p:txBody>
        </p:sp>
        <p:sp>
          <p:nvSpPr>
            <p:cNvPr id="19" name="CuadroTexto 18"/>
            <p:cNvSpPr txBox="1"/>
            <p:nvPr/>
          </p:nvSpPr>
          <p:spPr>
            <a:xfrm>
              <a:off x="4659375" y="3581401"/>
              <a:ext cx="1128889" cy="461665"/>
            </a:xfrm>
            <a:prstGeom prst="rect">
              <a:avLst/>
            </a:prstGeom>
            <a:noFill/>
          </p:spPr>
          <p:txBody>
            <a:bodyPr wrap="square" rtlCol="0">
              <a:spAutoFit/>
            </a:bodyPr>
            <a:lstStyle/>
            <a:p>
              <a:pPr algn="ctr"/>
              <a:r>
                <a:rPr lang="es-ES" sz="1200" b="1" dirty="0" smtClean="0">
                  <a:solidFill>
                    <a:schemeClr val="bg1"/>
                  </a:solidFill>
                </a:rPr>
                <a:t>Tratamiento en SUH </a:t>
              </a:r>
              <a:endParaRPr lang="es-ES" sz="1200" b="1" dirty="0">
                <a:solidFill>
                  <a:schemeClr val="bg1"/>
                </a:solidFill>
              </a:endParaRPr>
            </a:p>
          </p:txBody>
        </p:sp>
      </p:grpSp>
      <p:grpSp>
        <p:nvGrpSpPr>
          <p:cNvPr id="20" name="Agrupar 19"/>
          <p:cNvGrpSpPr/>
          <p:nvPr/>
        </p:nvGrpSpPr>
        <p:grpSpPr>
          <a:xfrm>
            <a:off x="6087549" y="3692540"/>
            <a:ext cx="1138710" cy="1100667"/>
            <a:chOff x="6071954" y="3287890"/>
            <a:chExt cx="1138710" cy="1100667"/>
          </a:xfrm>
        </p:grpSpPr>
        <p:sp>
          <p:nvSpPr>
            <p:cNvPr id="21" name="Rectángulo redondeado 20"/>
            <p:cNvSpPr/>
            <p:nvPr/>
          </p:nvSpPr>
          <p:spPr>
            <a:xfrm>
              <a:off x="6071954" y="3287890"/>
              <a:ext cx="1128889" cy="1100667"/>
            </a:xfrm>
            <a:prstGeom prst="roundRect">
              <a:avLst/>
            </a:prstGeom>
            <a:solidFill>
              <a:srgbClr val="3C8C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200"/>
            </a:p>
          </p:txBody>
        </p:sp>
        <p:sp>
          <p:nvSpPr>
            <p:cNvPr id="22" name="CuadroTexto 21"/>
            <p:cNvSpPr txBox="1"/>
            <p:nvPr/>
          </p:nvSpPr>
          <p:spPr>
            <a:xfrm>
              <a:off x="6081775" y="3581401"/>
              <a:ext cx="1128889" cy="461665"/>
            </a:xfrm>
            <a:prstGeom prst="rect">
              <a:avLst/>
            </a:prstGeom>
            <a:noFill/>
          </p:spPr>
          <p:txBody>
            <a:bodyPr wrap="square" rtlCol="0">
              <a:spAutoFit/>
            </a:bodyPr>
            <a:lstStyle/>
            <a:p>
              <a:pPr algn="ctr"/>
              <a:r>
                <a:rPr lang="es-ES" sz="1200" b="1" dirty="0" smtClean="0">
                  <a:solidFill>
                    <a:schemeClr val="bg1"/>
                  </a:solidFill>
                </a:rPr>
                <a:t>Toma de Decisiones</a:t>
              </a:r>
              <a:endParaRPr lang="es-ES" sz="1200" b="1" dirty="0">
                <a:solidFill>
                  <a:schemeClr val="bg1"/>
                </a:solidFill>
              </a:endParaRPr>
            </a:p>
          </p:txBody>
        </p:sp>
      </p:grpSp>
      <p:grpSp>
        <p:nvGrpSpPr>
          <p:cNvPr id="23" name="Agrupar 22"/>
          <p:cNvGrpSpPr/>
          <p:nvPr/>
        </p:nvGrpSpPr>
        <p:grpSpPr>
          <a:xfrm>
            <a:off x="4910683" y="3700608"/>
            <a:ext cx="1141532" cy="1100667"/>
            <a:chOff x="3896021" y="4766737"/>
            <a:chExt cx="1141532" cy="1100667"/>
          </a:xfrm>
        </p:grpSpPr>
        <p:sp>
          <p:nvSpPr>
            <p:cNvPr id="24" name="Rectángulo redondeado 23"/>
            <p:cNvSpPr/>
            <p:nvPr/>
          </p:nvSpPr>
          <p:spPr>
            <a:xfrm>
              <a:off x="3896021" y="4766737"/>
              <a:ext cx="1128889" cy="1100667"/>
            </a:xfrm>
            <a:prstGeom prst="roundRect">
              <a:avLst/>
            </a:prstGeom>
            <a:solidFill>
              <a:srgbClr val="3C8C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5" name="CuadroTexto 24"/>
            <p:cNvSpPr txBox="1"/>
            <p:nvPr/>
          </p:nvSpPr>
          <p:spPr>
            <a:xfrm>
              <a:off x="3908664" y="5060246"/>
              <a:ext cx="1128889" cy="461665"/>
            </a:xfrm>
            <a:prstGeom prst="rect">
              <a:avLst/>
            </a:prstGeom>
            <a:noFill/>
          </p:spPr>
          <p:txBody>
            <a:bodyPr wrap="square" rtlCol="0">
              <a:spAutoFit/>
            </a:bodyPr>
            <a:lstStyle/>
            <a:p>
              <a:pPr algn="ctr"/>
              <a:r>
                <a:rPr lang="es-ES" sz="1200" b="1" dirty="0" smtClean="0">
                  <a:solidFill>
                    <a:schemeClr val="bg1"/>
                  </a:solidFill>
                </a:rPr>
                <a:t>Pruebas Diagnósticas </a:t>
              </a:r>
              <a:endParaRPr lang="es-ES" sz="1200" b="1" dirty="0">
                <a:solidFill>
                  <a:schemeClr val="bg1"/>
                </a:solidFill>
              </a:endParaRPr>
            </a:p>
          </p:txBody>
        </p:sp>
      </p:grpSp>
      <p:grpSp>
        <p:nvGrpSpPr>
          <p:cNvPr id="26" name="Agrupar 25"/>
          <p:cNvGrpSpPr/>
          <p:nvPr/>
        </p:nvGrpSpPr>
        <p:grpSpPr>
          <a:xfrm>
            <a:off x="4923326" y="4927375"/>
            <a:ext cx="1230603" cy="1100667"/>
            <a:chOff x="5331064" y="4766737"/>
            <a:chExt cx="1230603" cy="1100667"/>
          </a:xfrm>
        </p:grpSpPr>
        <p:sp>
          <p:nvSpPr>
            <p:cNvPr id="27" name="Rectángulo redondeado 26"/>
            <p:cNvSpPr/>
            <p:nvPr/>
          </p:nvSpPr>
          <p:spPr>
            <a:xfrm>
              <a:off x="5366398" y="4766737"/>
              <a:ext cx="1128889" cy="1100667"/>
            </a:xfrm>
            <a:prstGeom prst="roundRect">
              <a:avLst/>
            </a:prstGeom>
            <a:solidFill>
              <a:srgbClr val="3C8C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8" name="CuadroTexto 27"/>
            <p:cNvSpPr txBox="1"/>
            <p:nvPr/>
          </p:nvSpPr>
          <p:spPr>
            <a:xfrm>
              <a:off x="5331064" y="5046135"/>
              <a:ext cx="1230603" cy="461665"/>
            </a:xfrm>
            <a:prstGeom prst="rect">
              <a:avLst/>
            </a:prstGeom>
            <a:noFill/>
          </p:spPr>
          <p:txBody>
            <a:bodyPr wrap="square" rtlCol="0">
              <a:spAutoFit/>
            </a:bodyPr>
            <a:lstStyle/>
            <a:p>
              <a:pPr algn="ctr"/>
              <a:r>
                <a:rPr lang="es-ES" sz="1200" b="1" dirty="0" smtClean="0">
                  <a:solidFill>
                    <a:schemeClr val="bg1"/>
                  </a:solidFill>
                </a:rPr>
                <a:t>Interconsulta especialistas</a:t>
              </a:r>
              <a:endParaRPr lang="es-ES" sz="1200" b="1" dirty="0">
                <a:solidFill>
                  <a:schemeClr val="bg1"/>
                </a:solidFill>
              </a:endParaRPr>
            </a:p>
          </p:txBody>
        </p:sp>
      </p:grpSp>
      <p:grpSp>
        <p:nvGrpSpPr>
          <p:cNvPr id="29" name="Agrupar 28"/>
          <p:cNvGrpSpPr/>
          <p:nvPr/>
        </p:nvGrpSpPr>
        <p:grpSpPr>
          <a:xfrm>
            <a:off x="810250" y="3676769"/>
            <a:ext cx="1133993" cy="1100667"/>
            <a:chOff x="700453" y="4073438"/>
            <a:chExt cx="1133993" cy="1100667"/>
          </a:xfrm>
        </p:grpSpPr>
        <p:sp>
          <p:nvSpPr>
            <p:cNvPr id="30" name="Elipse 29"/>
            <p:cNvSpPr/>
            <p:nvPr/>
          </p:nvSpPr>
          <p:spPr>
            <a:xfrm>
              <a:off x="705557" y="4073438"/>
              <a:ext cx="1128889" cy="1100667"/>
            </a:xfrm>
            <a:prstGeom prst="ellips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1" name="CuadroTexto 30"/>
            <p:cNvSpPr txBox="1"/>
            <p:nvPr/>
          </p:nvSpPr>
          <p:spPr>
            <a:xfrm>
              <a:off x="700453" y="4411766"/>
              <a:ext cx="1128889" cy="461665"/>
            </a:xfrm>
            <a:prstGeom prst="rect">
              <a:avLst/>
            </a:prstGeom>
            <a:noFill/>
          </p:spPr>
          <p:txBody>
            <a:bodyPr wrap="square" rtlCol="0">
              <a:spAutoFit/>
            </a:bodyPr>
            <a:lstStyle/>
            <a:p>
              <a:pPr algn="ctr"/>
              <a:r>
                <a:rPr lang="es-ES" sz="1200" b="1" dirty="0" smtClean="0">
                  <a:solidFill>
                    <a:schemeClr val="bg1"/>
                  </a:solidFill>
                </a:rPr>
                <a:t>Llegada         al SUH</a:t>
              </a:r>
              <a:endParaRPr lang="es-ES" sz="1200" b="1" dirty="0">
                <a:solidFill>
                  <a:schemeClr val="bg1"/>
                </a:solidFill>
              </a:endParaRPr>
            </a:p>
          </p:txBody>
        </p:sp>
      </p:grpSp>
      <p:sp>
        <p:nvSpPr>
          <p:cNvPr id="32" name="CuadroTexto 31"/>
          <p:cNvSpPr txBox="1"/>
          <p:nvPr/>
        </p:nvSpPr>
        <p:spPr>
          <a:xfrm>
            <a:off x="7397829" y="3954309"/>
            <a:ext cx="1128889" cy="646331"/>
          </a:xfrm>
          <a:prstGeom prst="rect">
            <a:avLst/>
          </a:prstGeom>
          <a:noFill/>
        </p:spPr>
        <p:txBody>
          <a:bodyPr wrap="square" rtlCol="0">
            <a:spAutoFit/>
          </a:bodyPr>
          <a:lstStyle/>
          <a:p>
            <a:pPr algn="ctr"/>
            <a:r>
              <a:rPr lang="es-ES" sz="1200" b="1" dirty="0" smtClean="0">
                <a:solidFill>
                  <a:schemeClr val="bg1"/>
                </a:solidFill>
              </a:rPr>
              <a:t>Orden           de alta o ingreso</a:t>
            </a:r>
            <a:endParaRPr lang="es-ES" sz="1200" b="1" dirty="0">
              <a:solidFill>
                <a:schemeClr val="bg1"/>
              </a:solidFill>
            </a:endParaRPr>
          </a:p>
        </p:txBody>
      </p:sp>
      <p:grpSp>
        <p:nvGrpSpPr>
          <p:cNvPr id="33" name="Agrupar 32"/>
          <p:cNvGrpSpPr/>
          <p:nvPr/>
        </p:nvGrpSpPr>
        <p:grpSpPr>
          <a:xfrm>
            <a:off x="3124744" y="3223220"/>
            <a:ext cx="533400" cy="2078254"/>
            <a:chOff x="3194239" y="2813075"/>
            <a:chExt cx="533400" cy="2078254"/>
          </a:xfrm>
        </p:grpSpPr>
        <p:sp>
          <p:nvSpPr>
            <p:cNvPr id="34" name="Rectangle 33"/>
            <p:cNvSpPr>
              <a:spLocks noChangeArrowheads="1"/>
            </p:cNvSpPr>
            <p:nvPr/>
          </p:nvSpPr>
          <p:spPr bwMode="auto">
            <a:xfrm>
              <a:off x="3194239" y="4474819"/>
              <a:ext cx="533400" cy="416510"/>
            </a:xfrm>
            <a:prstGeom prst="rect">
              <a:avLst/>
            </a:prstGeom>
            <a:solidFill>
              <a:srgbClr val="2F37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20000"/>
                </a:spcBef>
                <a:buFont typeface="Arial" charset="0"/>
                <a:buNone/>
              </a:pPr>
              <a:endParaRPr lang="es-ES" sz="1000">
                <a:latin typeface="Calibri" charset="0"/>
              </a:endParaRPr>
            </a:p>
          </p:txBody>
        </p:sp>
        <p:sp>
          <p:nvSpPr>
            <p:cNvPr id="35" name="Rectangle 34"/>
            <p:cNvSpPr>
              <a:spLocks noChangeArrowheads="1"/>
            </p:cNvSpPr>
            <p:nvPr/>
          </p:nvSpPr>
          <p:spPr bwMode="auto">
            <a:xfrm>
              <a:off x="3194239" y="4061173"/>
              <a:ext cx="533400" cy="413647"/>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20000"/>
                </a:spcBef>
                <a:buFont typeface="Arial" charset="0"/>
                <a:buNone/>
              </a:pPr>
              <a:endParaRPr lang="es-ES" sz="1000">
                <a:latin typeface="Calibri" charset="0"/>
              </a:endParaRPr>
            </a:p>
          </p:txBody>
        </p:sp>
        <p:sp>
          <p:nvSpPr>
            <p:cNvPr id="36" name="Rectangle 35"/>
            <p:cNvSpPr>
              <a:spLocks noChangeArrowheads="1"/>
            </p:cNvSpPr>
            <p:nvPr/>
          </p:nvSpPr>
          <p:spPr bwMode="auto">
            <a:xfrm>
              <a:off x="3194239" y="3643232"/>
              <a:ext cx="533400" cy="417941"/>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20000"/>
                </a:spcBef>
                <a:buFont typeface="Arial" charset="0"/>
                <a:buNone/>
              </a:pPr>
              <a:endParaRPr lang="es-ES" sz="1000">
                <a:latin typeface="Calibri" charset="0"/>
              </a:endParaRPr>
            </a:p>
          </p:txBody>
        </p:sp>
        <p:sp>
          <p:nvSpPr>
            <p:cNvPr id="37" name="Rectangle 36"/>
            <p:cNvSpPr>
              <a:spLocks noChangeArrowheads="1"/>
            </p:cNvSpPr>
            <p:nvPr/>
          </p:nvSpPr>
          <p:spPr bwMode="auto">
            <a:xfrm>
              <a:off x="3194239" y="3229585"/>
              <a:ext cx="533400" cy="41364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20000"/>
                </a:spcBef>
                <a:buFont typeface="Arial" charset="0"/>
                <a:buNone/>
              </a:pPr>
              <a:endParaRPr lang="es-ES" sz="1000">
                <a:latin typeface="Calibri" charset="0"/>
              </a:endParaRPr>
            </a:p>
          </p:txBody>
        </p:sp>
        <p:sp>
          <p:nvSpPr>
            <p:cNvPr id="38" name="Rectangle 37"/>
            <p:cNvSpPr>
              <a:spLocks noChangeArrowheads="1"/>
            </p:cNvSpPr>
            <p:nvPr/>
          </p:nvSpPr>
          <p:spPr bwMode="auto">
            <a:xfrm>
              <a:off x="3194239" y="2813075"/>
              <a:ext cx="533400" cy="41651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20000"/>
                </a:spcBef>
                <a:buFont typeface="Arial" charset="0"/>
                <a:buNone/>
              </a:pPr>
              <a:endParaRPr lang="es-ES" sz="1000">
                <a:latin typeface="Calibri" charset="0"/>
              </a:endParaRPr>
            </a:p>
          </p:txBody>
        </p:sp>
        <p:sp>
          <p:nvSpPr>
            <p:cNvPr id="39" name="Line 38"/>
            <p:cNvSpPr>
              <a:spLocks noChangeShapeType="1"/>
            </p:cNvSpPr>
            <p:nvPr/>
          </p:nvSpPr>
          <p:spPr bwMode="auto">
            <a:xfrm>
              <a:off x="3194239" y="2813075"/>
              <a:ext cx="533400" cy="0"/>
            </a:xfrm>
            <a:prstGeom prst="line">
              <a:avLst/>
            </a:prstGeom>
            <a:noFill/>
            <a:ln w="127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s-ES"/>
            </a:p>
          </p:txBody>
        </p:sp>
        <p:sp>
          <p:nvSpPr>
            <p:cNvPr id="40" name="Line 39"/>
            <p:cNvSpPr>
              <a:spLocks noChangeShapeType="1"/>
            </p:cNvSpPr>
            <p:nvPr/>
          </p:nvSpPr>
          <p:spPr bwMode="auto">
            <a:xfrm>
              <a:off x="3194239" y="3229585"/>
              <a:ext cx="533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s-ES"/>
            </a:p>
          </p:txBody>
        </p:sp>
        <p:sp>
          <p:nvSpPr>
            <p:cNvPr id="41" name="Line 40"/>
            <p:cNvSpPr>
              <a:spLocks noChangeShapeType="1"/>
            </p:cNvSpPr>
            <p:nvPr/>
          </p:nvSpPr>
          <p:spPr bwMode="auto">
            <a:xfrm>
              <a:off x="3194239" y="3643232"/>
              <a:ext cx="533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s-ES"/>
            </a:p>
          </p:txBody>
        </p:sp>
        <p:sp>
          <p:nvSpPr>
            <p:cNvPr id="42" name="Line 41"/>
            <p:cNvSpPr>
              <a:spLocks noChangeShapeType="1"/>
            </p:cNvSpPr>
            <p:nvPr/>
          </p:nvSpPr>
          <p:spPr bwMode="auto">
            <a:xfrm>
              <a:off x="3194239" y="4061173"/>
              <a:ext cx="533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s-ES"/>
            </a:p>
          </p:txBody>
        </p:sp>
        <p:sp>
          <p:nvSpPr>
            <p:cNvPr id="43" name="Line 42"/>
            <p:cNvSpPr>
              <a:spLocks noChangeShapeType="1"/>
            </p:cNvSpPr>
            <p:nvPr/>
          </p:nvSpPr>
          <p:spPr bwMode="auto">
            <a:xfrm>
              <a:off x="3194239" y="4474819"/>
              <a:ext cx="533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s-ES"/>
            </a:p>
          </p:txBody>
        </p:sp>
        <p:sp>
          <p:nvSpPr>
            <p:cNvPr id="44" name="Line 43"/>
            <p:cNvSpPr>
              <a:spLocks noChangeShapeType="1"/>
            </p:cNvSpPr>
            <p:nvPr/>
          </p:nvSpPr>
          <p:spPr bwMode="auto">
            <a:xfrm>
              <a:off x="3194239" y="4891329"/>
              <a:ext cx="533400" cy="0"/>
            </a:xfrm>
            <a:prstGeom prst="line">
              <a:avLst/>
            </a:prstGeom>
            <a:noFill/>
            <a:ln w="127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s-ES"/>
            </a:p>
          </p:txBody>
        </p:sp>
        <p:sp>
          <p:nvSpPr>
            <p:cNvPr id="45" name="Line 44"/>
            <p:cNvSpPr>
              <a:spLocks noChangeShapeType="1"/>
            </p:cNvSpPr>
            <p:nvPr/>
          </p:nvSpPr>
          <p:spPr bwMode="auto">
            <a:xfrm>
              <a:off x="3194239" y="2813075"/>
              <a:ext cx="0" cy="2078254"/>
            </a:xfrm>
            <a:prstGeom prst="line">
              <a:avLst/>
            </a:prstGeom>
            <a:noFill/>
            <a:ln w="127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s-ES"/>
            </a:p>
          </p:txBody>
        </p:sp>
        <p:sp>
          <p:nvSpPr>
            <p:cNvPr id="46" name="Line 45"/>
            <p:cNvSpPr>
              <a:spLocks noChangeShapeType="1"/>
            </p:cNvSpPr>
            <p:nvPr/>
          </p:nvSpPr>
          <p:spPr bwMode="auto">
            <a:xfrm>
              <a:off x="3727639" y="2813075"/>
              <a:ext cx="0" cy="2078254"/>
            </a:xfrm>
            <a:prstGeom prst="line">
              <a:avLst/>
            </a:prstGeom>
            <a:noFill/>
            <a:ln w="127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s-ES"/>
            </a:p>
          </p:txBody>
        </p:sp>
      </p:grpSp>
    </p:spTree>
    <p:extLst>
      <p:ext uri="{BB962C8B-B14F-4D97-AF65-F5344CB8AC3E}">
        <p14:creationId xmlns:p14="http://schemas.microsoft.com/office/powerpoint/2010/main" val="352364991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5400" y="12700"/>
            <a:ext cx="9093200" cy="6819900"/>
          </a:xfrm>
          <a:prstGeom prst="rect">
            <a:avLst/>
          </a:prstGeom>
        </p:spPr>
      </p:pic>
    </p:spTree>
    <p:extLst>
      <p:ext uri="{BB962C8B-B14F-4D97-AF65-F5344CB8AC3E}">
        <p14:creationId xmlns:p14="http://schemas.microsoft.com/office/powerpoint/2010/main" val="12663575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50825" y="1628775"/>
            <a:ext cx="864235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smtClean="0">
                <a:solidFill>
                  <a:srgbClr val="008080"/>
                </a:solidFill>
                <a:cs typeface="Arial" charset="0"/>
              </a:rPr>
              <a:t>¿</a:t>
            </a:r>
            <a:r>
              <a:rPr lang="es-ES" b="1" dirty="0">
                <a:solidFill>
                  <a:srgbClr val="008080"/>
                </a:solidFill>
                <a:cs typeface="Arial" charset="0"/>
              </a:rPr>
              <a:t>C</a:t>
            </a:r>
            <a:r>
              <a:rPr lang="es-ES" b="1" dirty="0" smtClean="0">
                <a:solidFill>
                  <a:srgbClr val="008080"/>
                </a:solidFill>
                <a:cs typeface="Arial" charset="0"/>
              </a:rPr>
              <a:t>uáles son las características del buen </a:t>
            </a:r>
            <a:r>
              <a:rPr lang="es-ES" b="1" i="1" dirty="0" err="1" smtClean="0">
                <a:solidFill>
                  <a:srgbClr val="008080"/>
                </a:solidFill>
                <a:cs typeface="Arial" charset="0"/>
              </a:rPr>
              <a:t>Urgenciólogo</a:t>
            </a:r>
            <a:r>
              <a:rPr lang="es-ES" b="1" dirty="0" smtClean="0">
                <a:solidFill>
                  <a:srgbClr val="008080"/>
                </a:solidFill>
                <a:cs typeface="Arial" charset="0"/>
              </a:rPr>
              <a:t>?</a:t>
            </a:r>
            <a:endParaRPr lang="es-ES" dirty="0">
              <a:latin typeface="Arial Narrow" charset="0"/>
              <a:cs typeface="Arial" charset="0"/>
            </a:endParaRP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Control</a:t>
            </a:r>
            <a:r>
              <a:rPr lang="es-ES" dirty="0">
                <a:latin typeface="Arial Narrow" charset="0"/>
                <a:cs typeface="Arial" charset="0"/>
              </a:rPr>
              <a:t> </a:t>
            </a:r>
            <a:r>
              <a:rPr lang="es-ES" dirty="0" smtClean="0">
                <a:latin typeface="Arial Narrow" charset="0"/>
                <a:cs typeface="Arial" charset="0"/>
              </a:rPr>
              <a:t>emocional.</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Agilidad </a:t>
            </a:r>
            <a:r>
              <a:rPr lang="es-ES" dirty="0">
                <a:latin typeface="Arial Narrow" charset="0"/>
                <a:cs typeface="Arial" charset="0"/>
              </a:rPr>
              <a:t>en los </a:t>
            </a:r>
            <a:r>
              <a:rPr lang="es-ES" dirty="0" smtClean="0">
                <a:latin typeface="Arial Narrow" charset="0"/>
                <a:cs typeface="Arial" charset="0"/>
              </a:rPr>
              <a:t>razonamientos.</a:t>
            </a:r>
          </a:p>
          <a:p>
            <a:pPr>
              <a:spcBef>
                <a:spcPct val="50000"/>
              </a:spcBef>
              <a:buClr>
                <a:srgbClr val="008080"/>
              </a:buClr>
              <a:buFontTx/>
              <a:buChar char="•"/>
              <a:defRPr/>
            </a:pPr>
            <a:r>
              <a:rPr lang="es-ES" dirty="0">
                <a:latin typeface="Arial Narrow" charset="0"/>
                <a:cs typeface="Arial" charset="0"/>
              </a:rPr>
              <a:t> Decisión y rapidez en sus actuaciones.</a:t>
            </a:r>
          </a:p>
          <a:p>
            <a:pPr>
              <a:spcBef>
                <a:spcPct val="50000"/>
              </a:spcBef>
              <a:buClr>
                <a:srgbClr val="008080"/>
              </a:buClr>
              <a:buFontTx/>
              <a:buChar char="•"/>
              <a:defRPr/>
            </a:pPr>
            <a:r>
              <a:rPr lang="es-ES" dirty="0" smtClean="0">
                <a:latin typeface="Arial Narrow" charset="0"/>
                <a:cs typeface="Arial" charset="0"/>
              </a:rPr>
              <a:t> Seguridad </a:t>
            </a:r>
            <a:r>
              <a:rPr lang="es-ES" dirty="0">
                <a:latin typeface="Arial Narrow" charset="0"/>
                <a:cs typeface="Arial" charset="0"/>
              </a:rPr>
              <a:t>en las </a:t>
            </a:r>
            <a:r>
              <a:rPr lang="es-ES" dirty="0" smtClean="0">
                <a:latin typeface="Arial Narrow" charset="0"/>
                <a:cs typeface="Arial" charset="0"/>
              </a:rPr>
              <a:t>decisiones.</a:t>
            </a:r>
          </a:p>
          <a:p>
            <a:pPr>
              <a:spcBef>
                <a:spcPct val="50000"/>
              </a:spcBef>
              <a:buClr>
                <a:srgbClr val="008080"/>
              </a:buClr>
              <a:buFontTx/>
              <a:buChar char="•"/>
              <a:defRPr/>
            </a:pPr>
            <a:r>
              <a:rPr lang="es-ES" dirty="0" smtClean="0">
                <a:latin typeface="Arial Narrow" charset="0"/>
                <a:cs typeface="Arial" charset="0"/>
              </a:rPr>
              <a:t> Capacidad </a:t>
            </a:r>
            <a:r>
              <a:rPr lang="es-ES" dirty="0">
                <a:latin typeface="Arial Narrow" charset="0"/>
                <a:cs typeface="Arial" charset="0"/>
              </a:rPr>
              <a:t>para soportar altos niveles de tensión</a:t>
            </a:r>
            <a:r>
              <a:rPr lang="es-ES" dirty="0" smtClean="0">
                <a:latin typeface="Arial Narrow" charset="0"/>
                <a:cs typeface="Arial" charset="0"/>
              </a:rPr>
              <a:t>.</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Preparación </a:t>
            </a:r>
            <a:r>
              <a:rPr lang="es-ES" dirty="0">
                <a:latin typeface="Arial Narrow" charset="0"/>
                <a:cs typeface="Arial" charset="0"/>
              </a:rPr>
              <a:t>técnico-médica y </a:t>
            </a:r>
            <a:r>
              <a:rPr lang="es-ES" dirty="0" smtClean="0">
                <a:latin typeface="Arial Narrow" charset="0"/>
                <a:cs typeface="Arial" charset="0"/>
              </a:rPr>
              <a:t>científica.</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Conocimiento </a:t>
            </a:r>
            <a:r>
              <a:rPr lang="es-ES" dirty="0">
                <a:latin typeface="Arial Narrow" charset="0"/>
                <a:cs typeface="Arial" charset="0"/>
              </a:rPr>
              <a:t>del Centro y del </a:t>
            </a:r>
            <a:r>
              <a:rPr lang="es-ES" dirty="0" smtClean="0">
                <a:latin typeface="Arial Narrow" charset="0"/>
                <a:cs typeface="Arial" charset="0"/>
              </a:rPr>
              <a:t>SUH.</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Adecuado </a:t>
            </a:r>
            <a:r>
              <a:rPr lang="es-ES" dirty="0">
                <a:latin typeface="Arial Narrow" charset="0"/>
                <a:cs typeface="Arial" charset="0"/>
              </a:rPr>
              <a:t>nivel de interrelación y capacidad de coordinación de </a:t>
            </a:r>
            <a:r>
              <a:rPr lang="es-ES" dirty="0" smtClean="0">
                <a:latin typeface="Arial Narrow" charset="0"/>
                <a:cs typeface="Arial" charset="0"/>
              </a:rPr>
              <a:t>un equipo.</a:t>
            </a: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pic>
        <p:nvPicPr>
          <p:cNvPr id="2" name="Imagen 1"/>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6156176" y="2348880"/>
            <a:ext cx="2592288" cy="2592288"/>
          </a:xfrm>
          <a:prstGeom prst="rect">
            <a:avLst/>
          </a:prstGeom>
        </p:spPr>
      </p:pic>
    </p:spTree>
    <p:extLst>
      <p:ext uri="{BB962C8B-B14F-4D97-AF65-F5344CB8AC3E}">
        <p14:creationId xmlns:p14="http://schemas.microsoft.com/office/powerpoint/2010/main" val="8496923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50825" y="1628775"/>
            <a:ext cx="864235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smtClean="0">
                <a:solidFill>
                  <a:srgbClr val="008080"/>
                </a:solidFill>
                <a:cs typeface="Arial" charset="0"/>
              </a:rPr>
              <a:t>¿Qué conocimientos tiene un buen </a:t>
            </a:r>
            <a:r>
              <a:rPr lang="es-ES" b="1" i="1" dirty="0" err="1" smtClean="0">
                <a:solidFill>
                  <a:srgbClr val="008080"/>
                </a:solidFill>
                <a:cs typeface="Arial" charset="0"/>
              </a:rPr>
              <a:t>Urgenciólogo</a:t>
            </a:r>
            <a:r>
              <a:rPr lang="es-ES" b="1" dirty="0" smtClean="0">
                <a:solidFill>
                  <a:srgbClr val="008080"/>
                </a:solidFill>
                <a:cs typeface="Arial" charset="0"/>
              </a:rPr>
              <a:t>?</a:t>
            </a:r>
            <a:endParaRPr lang="es-ES" dirty="0">
              <a:latin typeface="Arial Narrow" charset="0"/>
              <a:cs typeface="Arial" charset="0"/>
            </a:endParaRPr>
          </a:p>
          <a:p>
            <a:pPr>
              <a:spcBef>
                <a:spcPct val="50000"/>
              </a:spcBef>
              <a:buClr>
                <a:srgbClr val="008080"/>
              </a:buClr>
              <a:buFontTx/>
              <a:buChar char="•"/>
              <a:defRPr/>
            </a:pPr>
            <a:r>
              <a:rPr lang="es-ES" dirty="0">
                <a:latin typeface="Arial Narrow"/>
                <a:cs typeface="Arial Narrow"/>
              </a:rPr>
              <a:t> </a:t>
            </a:r>
            <a:r>
              <a:rPr lang="es-ES" dirty="0" smtClean="0">
                <a:latin typeface="Arial Narrow"/>
                <a:cs typeface="Arial Narrow"/>
              </a:rPr>
              <a:t>Soporte </a:t>
            </a:r>
            <a:r>
              <a:rPr lang="es-ES" dirty="0">
                <a:latin typeface="Arial Narrow"/>
                <a:cs typeface="Arial Narrow"/>
              </a:rPr>
              <a:t>de las funciones </a:t>
            </a:r>
            <a:r>
              <a:rPr lang="es-ES" dirty="0" smtClean="0">
                <a:latin typeface="Arial Narrow"/>
                <a:cs typeface="Arial Narrow"/>
              </a:rPr>
              <a:t>vitales.</a:t>
            </a:r>
          </a:p>
          <a:p>
            <a:pPr>
              <a:spcBef>
                <a:spcPct val="50000"/>
              </a:spcBef>
              <a:buClr>
                <a:srgbClr val="008080"/>
              </a:buClr>
              <a:buFontTx/>
              <a:buChar char="•"/>
              <a:defRPr/>
            </a:pPr>
            <a:r>
              <a:rPr lang="es-ES" dirty="0">
                <a:latin typeface="Arial Narrow"/>
                <a:cs typeface="Arial Narrow"/>
              </a:rPr>
              <a:t> </a:t>
            </a:r>
            <a:r>
              <a:rPr lang="es-ES" dirty="0" smtClean="0">
                <a:latin typeface="Arial Narrow"/>
                <a:cs typeface="Arial Narrow"/>
              </a:rPr>
              <a:t>Asistencia </a:t>
            </a:r>
            <a:r>
              <a:rPr lang="es-ES" dirty="0">
                <a:latin typeface="Arial Narrow"/>
                <a:cs typeface="Arial Narrow"/>
              </a:rPr>
              <a:t>a las emergencias y urgencias </a:t>
            </a:r>
            <a:r>
              <a:rPr lang="es-ES" dirty="0" smtClean="0">
                <a:latin typeface="Arial Narrow"/>
                <a:cs typeface="Arial Narrow"/>
              </a:rPr>
              <a:t>médicas.</a:t>
            </a:r>
          </a:p>
          <a:p>
            <a:pPr>
              <a:spcBef>
                <a:spcPct val="50000"/>
              </a:spcBef>
              <a:buClr>
                <a:srgbClr val="008080"/>
              </a:buClr>
              <a:buFontTx/>
              <a:buChar char="•"/>
              <a:defRPr/>
            </a:pPr>
            <a:r>
              <a:rPr lang="es-ES" dirty="0">
                <a:latin typeface="Arial Narrow"/>
                <a:cs typeface="Arial Narrow"/>
              </a:rPr>
              <a:t> </a:t>
            </a:r>
            <a:r>
              <a:rPr lang="es-ES" dirty="0" smtClean="0">
                <a:latin typeface="Arial Narrow"/>
                <a:cs typeface="Arial Narrow"/>
              </a:rPr>
              <a:t>Coordinación </a:t>
            </a:r>
            <a:r>
              <a:rPr lang="es-ES" dirty="0">
                <a:latin typeface="Arial Narrow"/>
                <a:cs typeface="Arial Narrow"/>
              </a:rPr>
              <a:t>y regulación médica. </a:t>
            </a:r>
            <a:endParaRPr lang="es-ES" dirty="0" smtClean="0">
              <a:latin typeface="Arial Narrow"/>
              <a:cs typeface="Arial Narrow"/>
            </a:endParaRPr>
          </a:p>
          <a:p>
            <a:pPr>
              <a:spcBef>
                <a:spcPct val="50000"/>
              </a:spcBef>
              <a:buClr>
                <a:srgbClr val="008080"/>
              </a:buClr>
              <a:buFontTx/>
              <a:buChar char="•"/>
              <a:defRPr/>
            </a:pPr>
            <a:r>
              <a:rPr lang="es-ES" dirty="0">
                <a:latin typeface="Arial Narrow"/>
                <a:cs typeface="Arial Narrow"/>
              </a:rPr>
              <a:t> </a:t>
            </a:r>
            <a:r>
              <a:rPr lang="es-ES" dirty="0" smtClean="0">
                <a:latin typeface="Arial Narrow"/>
                <a:cs typeface="Arial Narrow"/>
              </a:rPr>
              <a:t>Asistencia </a:t>
            </a:r>
            <a:r>
              <a:rPr lang="es-ES" dirty="0">
                <a:latin typeface="Arial Narrow"/>
                <a:cs typeface="Arial Narrow"/>
              </a:rPr>
              <a:t>a víctimas múltiples y en catástrofes. </a:t>
            </a:r>
            <a:endParaRPr lang="es-ES" dirty="0" smtClean="0">
              <a:latin typeface="Arial Narrow"/>
              <a:cs typeface="Arial Narrow"/>
            </a:endParaRPr>
          </a:p>
          <a:p>
            <a:pPr>
              <a:spcBef>
                <a:spcPct val="50000"/>
              </a:spcBef>
              <a:buClr>
                <a:srgbClr val="008080"/>
              </a:buClr>
              <a:buFontTx/>
              <a:buChar char="•"/>
              <a:defRPr/>
            </a:pPr>
            <a:r>
              <a:rPr lang="es-ES" dirty="0">
                <a:latin typeface="Arial Narrow"/>
                <a:cs typeface="Arial Narrow"/>
              </a:rPr>
              <a:t> </a:t>
            </a:r>
            <a:r>
              <a:rPr lang="es-ES" dirty="0" smtClean="0">
                <a:latin typeface="Arial Narrow"/>
                <a:cs typeface="Arial Narrow"/>
              </a:rPr>
              <a:t>Formación </a:t>
            </a:r>
            <a:r>
              <a:rPr lang="es-ES" dirty="0">
                <a:latin typeface="Arial Narrow"/>
                <a:cs typeface="Arial Narrow"/>
              </a:rPr>
              <a:t>e </a:t>
            </a:r>
            <a:r>
              <a:rPr lang="es-ES" dirty="0" smtClean="0">
                <a:latin typeface="Arial Narrow"/>
                <a:cs typeface="Arial Narrow"/>
              </a:rPr>
              <a:t>investigación.</a:t>
            </a:r>
          </a:p>
          <a:p>
            <a:pPr>
              <a:spcBef>
                <a:spcPct val="50000"/>
              </a:spcBef>
              <a:buClr>
                <a:srgbClr val="008080"/>
              </a:buClr>
              <a:buFontTx/>
              <a:buChar char="•"/>
              <a:defRPr/>
            </a:pPr>
            <a:r>
              <a:rPr lang="es-ES" dirty="0">
                <a:latin typeface="Arial Narrow"/>
                <a:cs typeface="Arial Narrow"/>
              </a:rPr>
              <a:t> </a:t>
            </a:r>
            <a:r>
              <a:rPr lang="es-ES" dirty="0" smtClean="0">
                <a:latin typeface="Arial Narrow"/>
                <a:cs typeface="Arial Narrow"/>
              </a:rPr>
              <a:t>Organización</a:t>
            </a:r>
            <a:r>
              <a:rPr lang="es-ES" dirty="0">
                <a:latin typeface="Arial Narrow"/>
                <a:cs typeface="Arial Narrow"/>
              </a:rPr>
              <a:t>, planificación y </a:t>
            </a:r>
            <a:r>
              <a:rPr lang="es-ES" dirty="0" smtClean="0">
                <a:latin typeface="Arial Narrow"/>
                <a:cs typeface="Arial Narrow"/>
              </a:rPr>
              <a:t>administración.</a:t>
            </a:r>
          </a:p>
          <a:p>
            <a:pPr>
              <a:spcBef>
                <a:spcPct val="50000"/>
              </a:spcBef>
              <a:buClr>
                <a:srgbClr val="008080"/>
              </a:buClr>
              <a:buFontTx/>
              <a:buChar char="•"/>
              <a:defRPr/>
            </a:pPr>
            <a:r>
              <a:rPr lang="es-ES" dirty="0">
                <a:latin typeface="Arial Narrow"/>
                <a:cs typeface="Arial Narrow"/>
              </a:rPr>
              <a:t> </a:t>
            </a:r>
            <a:r>
              <a:rPr lang="es-ES" dirty="0" smtClean="0">
                <a:latin typeface="Arial Narrow"/>
                <a:cs typeface="Arial Narrow"/>
              </a:rPr>
              <a:t>Técnicas </a:t>
            </a:r>
            <a:r>
              <a:rPr lang="es-ES" dirty="0">
                <a:latin typeface="Arial Narrow"/>
                <a:cs typeface="Arial Narrow"/>
              </a:rPr>
              <a:t>y </a:t>
            </a:r>
            <a:r>
              <a:rPr lang="es-ES" dirty="0" smtClean="0">
                <a:latin typeface="Arial Narrow"/>
                <a:cs typeface="Arial Narrow"/>
              </a:rPr>
              <a:t>habilidades.</a:t>
            </a:r>
          </a:p>
          <a:p>
            <a:pPr>
              <a:spcBef>
                <a:spcPct val="50000"/>
              </a:spcBef>
              <a:buClr>
                <a:srgbClr val="008080"/>
              </a:buClr>
              <a:buFontTx/>
              <a:buChar char="•"/>
              <a:defRPr/>
            </a:pPr>
            <a:r>
              <a:rPr lang="es-ES" dirty="0">
                <a:latin typeface="Arial Narrow"/>
                <a:cs typeface="Arial Narrow"/>
              </a:rPr>
              <a:t> </a:t>
            </a:r>
            <a:r>
              <a:rPr lang="es-ES" dirty="0" smtClean="0">
                <a:latin typeface="Arial Narrow"/>
                <a:cs typeface="Arial Narrow"/>
              </a:rPr>
              <a:t>Signos </a:t>
            </a:r>
            <a:r>
              <a:rPr lang="es-ES" dirty="0">
                <a:latin typeface="Arial Narrow"/>
                <a:cs typeface="Arial Narrow"/>
              </a:rPr>
              <a:t>y síntomas en la medicina de urgencias </a:t>
            </a:r>
            <a:r>
              <a:rPr lang="es-ES" dirty="0" smtClean="0">
                <a:latin typeface="Arial Narrow"/>
                <a:cs typeface="Arial Narrow"/>
              </a:rPr>
              <a:t>y emergencias</a:t>
            </a:r>
            <a:r>
              <a:rPr lang="es-ES" dirty="0">
                <a:latin typeface="Arial Narrow"/>
                <a:cs typeface="Arial Narrow"/>
              </a:rPr>
              <a:t>.</a:t>
            </a: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Tree>
    <p:extLst>
      <p:ext uri="{BB962C8B-B14F-4D97-AF65-F5344CB8AC3E}">
        <p14:creationId xmlns:p14="http://schemas.microsoft.com/office/powerpoint/2010/main" val="28991850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50825" y="1628775"/>
            <a:ext cx="864235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b="1" dirty="0" smtClean="0">
                <a:solidFill>
                  <a:srgbClr val="008080"/>
                </a:solidFill>
                <a:cs typeface="Arial" charset="0"/>
              </a:rPr>
              <a:t>¿Qué habilidades y técnicas tiene un buen </a:t>
            </a:r>
            <a:r>
              <a:rPr lang="es-ES" b="1" i="1" dirty="0" err="1" smtClean="0">
                <a:solidFill>
                  <a:srgbClr val="008080"/>
                </a:solidFill>
                <a:cs typeface="Arial" charset="0"/>
              </a:rPr>
              <a:t>Urgenciólogo</a:t>
            </a:r>
            <a:r>
              <a:rPr lang="es-ES" b="1" dirty="0" smtClean="0">
                <a:solidFill>
                  <a:srgbClr val="008080"/>
                </a:solidFill>
                <a:cs typeface="Arial" charset="0"/>
              </a:rPr>
              <a:t>?</a:t>
            </a:r>
            <a:endParaRPr lang="es-ES" dirty="0">
              <a:latin typeface="Arial Narrow" charset="0"/>
              <a:cs typeface="Arial" charset="0"/>
            </a:endParaRP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RCP, vía aérea, ventilación y control de la respiración.</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Control de la temperatura.</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Manejo </a:t>
            </a:r>
            <a:r>
              <a:rPr lang="es-ES" dirty="0">
                <a:latin typeface="Arial Narrow" charset="0"/>
                <a:cs typeface="Arial" charset="0"/>
              </a:rPr>
              <a:t>de sedantes y </a:t>
            </a:r>
            <a:r>
              <a:rPr lang="es-ES" dirty="0" smtClean="0">
                <a:latin typeface="Arial Narrow" charset="0"/>
                <a:cs typeface="Arial" charset="0"/>
              </a:rPr>
              <a:t>analgésicos</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Soporte </a:t>
            </a:r>
            <a:r>
              <a:rPr lang="es-ES" dirty="0">
                <a:latin typeface="Arial Narrow" charset="0"/>
                <a:cs typeface="Arial" charset="0"/>
              </a:rPr>
              <a:t>circulatorio, habilidades y procedimientos </a:t>
            </a:r>
            <a:r>
              <a:rPr lang="es-ES" dirty="0" smtClean="0">
                <a:latin typeface="Arial Narrow" charset="0"/>
                <a:cs typeface="Arial" charset="0"/>
              </a:rPr>
              <a:t>cardiológicos.</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Procedimientos </a:t>
            </a:r>
            <a:r>
              <a:rPr lang="es-ES" dirty="0">
                <a:latin typeface="Arial Narrow" charset="0"/>
                <a:cs typeface="Arial" charset="0"/>
              </a:rPr>
              <a:t>de </a:t>
            </a:r>
            <a:r>
              <a:rPr lang="es-ES" dirty="0" smtClean="0">
                <a:latin typeface="Arial Narrow" charset="0"/>
                <a:cs typeface="Arial" charset="0"/>
              </a:rPr>
              <a:t>diagnóstico y de higiene.</a:t>
            </a:r>
          </a:p>
          <a:p>
            <a:pPr>
              <a:spcBef>
                <a:spcPct val="50000"/>
              </a:spcBef>
              <a:buClr>
                <a:srgbClr val="008080"/>
              </a:buClr>
              <a:buFontTx/>
              <a:buChar char="•"/>
              <a:defRPr/>
            </a:pPr>
            <a:r>
              <a:rPr lang="es-ES" dirty="0">
                <a:latin typeface="Arial Narrow" charset="0"/>
                <a:cs typeface="Arial" charset="0"/>
              </a:rPr>
              <a:t> P</a:t>
            </a:r>
            <a:r>
              <a:rPr lang="es-ES" dirty="0" smtClean="0">
                <a:latin typeface="Arial Narrow" charset="0"/>
                <a:cs typeface="Arial" charset="0"/>
              </a:rPr>
              <a:t>rocedimientos </a:t>
            </a:r>
            <a:r>
              <a:rPr lang="es-ES" dirty="0">
                <a:latin typeface="Arial Narrow" charset="0"/>
                <a:cs typeface="Arial" charset="0"/>
              </a:rPr>
              <a:t>en </a:t>
            </a:r>
            <a:r>
              <a:rPr lang="es-ES" dirty="0" smtClean="0">
                <a:latin typeface="Arial Narrow" charset="0"/>
                <a:cs typeface="Arial" charset="0"/>
              </a:rPr>
              <a:t>neurología, gastrointestinales, ORL, oftalmológicos, genitourinarios y obstétrico</a:t>
            </a:r>
            <a:r>
              <a:rPr lang="es-ES" dirty="0">
                <a:latin typeface="Arial Narrow" charset="0"/>
                <a:cs typeface="Arial" charset="0"/>
              </a:rPr>
              <a:t>-</a:t>
            </a:r>
            <a:r>
              <a:rPr lang="es-ES" dirty="0" smtClean="0">
                <a:latin typeface="Arial Narrow" charset="0"/>
                <a:cs typeface="Arial" charset="0"/>
              </a:rPr>
              <a:t>ginecológicos.</a:t>
            </a:r>
          </a:p>
          <a:p>
            <a:pPr>
              <a:spcBef>
                <a:spcPct val="50000"/>
              </a:spcBef>
              <a:buClr>
                <a:srgbClr val="008080"/>
              </a:buClr>
              <a:buFontTx/>
              <a:buChar char="•"/>
              <a:defRPr/>
            </a:pPr>
            <a:r>
              <a:rPr lang="es-ES" dirty="0">
                <a:latin typeface="Arial Narrow" charset="0"/>
                <a:cs typeface="Arial" charset="0"/>
              </a:rPr>
              <a:t> </a:t>
            </a:r>
            <a:r>
              <a:rPr lang="es-ES" dirty="0" smtClean="0">
                <a:latin typeface="Arial Narrow" charset="0"/>
                <a:cs typeface="Arial" charset="0"/>
              </a:rPr>
              <a:t>Técnicas musculo-esqueléticas y manejo de heridas.</a:t>
            </a:r>
          </a:p>
          <a:p>
            <a:pPr>
              <a:spcBef>
                <a:spcPct val="50000"/>
              </a:spcBef>
              <a:buClr>
                <a:srgbClr val="008080"/>
              </a:buClr>
              <a:buFontTx/>
              <a:buChar char="•"/>
              <a:defRPr/>
            </a:pPr>
            <a:r>
              <a:rPr lang="es-ES" dirty="0" smtClean="0">
                <a:latin typeface="Arial Narrow" charset="0"/>
                <a:cs typeface="Arial" charset="0"/>
              </a:rPr>
              <a:t> Transporte </a:t>
            </a:r>
            <a:r>
              <a:rPr lang="es-ES" dirty="0">
                <a:latin typeface="Arial Narrow" charset="0"/>
                <a:cs typeface="Arial" charset="0"/>
              </a:rPr>
              <a:t>del paciente </a:t>
            </a:r>
            <a:r>
              <a:rPr lang="es-ES" dirty="0" smtClean="0">
                <a:latin typeface="Arial Narrow" charset="0"/>
                <a:cs typeface="Arial" charset="0"/>
              </a:rPr>
              <a:t>crítico.</a:t>
            </a:r>
            <a:endParaRPr lang="es-ES" dirty="0">
              <a:latin typeface="Arial Narrow" charset="0"/>
              <a:cs typeface="Arial" charset="0"/>
            </a:endParaRPr>
          </a:p>
        </p:txBody>
      </p:sp>
      <p:grpSp>
        <p:nvGrpSpPr>
          <p:cNvPr id="7" name="Group 3"/>
          <p:cNvGrpSpPr>
            <a:grpSpLocks/>
          </p:cNvGrpSpPr>
          <p:nvPr/>
        </p:nvGrpSpPr>
        <p:grpSpPr bwMode="auto">
          <a:xfrm>
            <a:off x="250825" y="109439"/>
            <a:ext cx="8642350" cy="1303337"/>
            <a:chOff x="158" y="69"/>
            <a:chExt cx="5444" cy="821"/>
          </a:xfrm>
        </p:grpSpPr>
        <p:sp>
          <p:nvSpPr>
            <p:cNvPr id="8" name="Line 4"/>
            <p:cNvSpPr>
              <a:spLocks noChangeShapeType="1"/>
            </p:cNvSpPr>
            <p:nvPr/>
          </p:nvSpPr>
          <p:spPr bwMode="auto">
            <a:xfrm>
              <a:off x="158" y="890"/>
              <a:ext cx="5444"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sz="1800">
                <a:cs typeface="+mn-cs"/>
              </a:endParaRPr>
            </a:p>
          </p:txBody>
        </p:sp>
        <p:sp>
          <p:nvSpPr>
            <p:cNvPr id="9" name="Text Box 5"/>
            <p:cNvSpPr txBox="1">
              <a:spLocks noChangeArrowheads="1"/>
            </p:cNvSpPr>
            <p:nvPr/>
          </p:nvSpPr>
          <p:spPr bwMode="auto">
            <a:xfrm>
              <a:off x="158" y="69"/>
              <a:ext cx="544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dirty="0" smtClean="0">
                  <a:solidFill>
                    <a:srgbClr val="008080"/>
                  </a:solidFill>
                  <a:cs typeface="+mn-cs"/>
                </a:rPr>
                <a:t>URGENCIAS</a:t>
              </a:r>
              <a:endParaRPr lang="es-ES" sz="3600" b="1" dirty="0">
                <a:solidFill>
                  <a:srgbClr val="008080"/>
                </a:solidFill>
                <a:cs typeface="+mn-cs"/>
              </a:endParaRPr>
            </a:p>
            <a:p>
              <a:pPr algn="ctr">
                <a:spcBef>
                  <a:spcPct val="50000"/>
                </a:spcBef>
                <a:defRPr/>
              </a:pPr>
              <a:r>
                <a:rPr lang="es-ES" b="1" dirty="0" smtClean="0">
                  <a:solidFill>
                    <a:srgbClr val="5F5F5F"/>
                  </a:solidFill>
                </a:rPr>
                <a:t>Y AHORA: EL FUTURO</a:t>
              </a:r>
              <a:endParaRPr lang="es-ES" b="1" dirty="0">
                <a:solidFill>
                  <a:srgbClr val="5F5F5F"/>
                </a:solidFill>
              </a:endParaRPr>
            </a:p>
          </p:txBody>
        </p:sp>
      </p:grpSp>
    </p:spTree>
    <p:extLst>
      <p:ext uri="{BB962C8B-B14F-4D97-AF65-F5344CB8AC3E}">
        <p14:creationId xmlns:p14="http://schemas.microsoft.com/office/powerpoint/2010/main" val="33062233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3677</TotalTime>
  <Words>5257</Words>
  <Application>Microsoft Macintosh PowerPoint</Application>
  <PresentationFormat>Presentación en pantalla (4:3)</PresentationFormat>
  <Paragraphs>494</Paragraphs>
  <Slides>60</Slides>
  <Notes>9</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60</vt:i4>
      </vt:variant>
    </vt:vector>
  </HeadingPairs>
  <TitlesOfParts>
    <vt:vector size="63" baseType="lpstr">
      <vt:lpstr>Tema de Office</vt:lpstr>
      <vt:lpstr>Hoja de cálculo</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Hospital Clínico San Carlos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jgonzalezcast</dc:creator>
  <cp:lastModifiedBy>FRANCISCO JAVIER MARTIN SANCHEZ</cp:lastModifiedBy>
  <cp:revision>461</cp:revision>
  <dcterms:created xsi:type="dcterms:W3CDTF">2011-11-10T08:39:06Z</dcterms:created>
  <dcterms:modified xsi:type="dcterms:W3CDTF">2015-04-23T12:24:45Z</dcterms:modified>
</cp:coreProperties>
</file>