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6.xml" ContentType="application/vnd.openxmlformats-officedocument.drawingml.chart+xml"/>
  <Override PartName="/ppt/notesSlides/notesSlide14.xml" ContentType="application/vnd.openxmlformats-officedocument.presentationml.notesSlide+xml"/>
  <Override PartName="/ppt/charts/chart7.xml" ContentType="application/vnd.openxmlformats-officedocument.drawingml.chart+xml"/>
  <Override PartName="/ppt/notesSlides/notesSlide15.xml" ContentType="application/vnd.openxmlformats-officedocument.presentationml.notesSlide+xml"/>
  <Override PartName="/ppt/charts/chart8.xml" ContentType="application/vnd.openxmlformats-officedocument.drawingml.chart+xml"/>
  <Override PartName="/ppt/notesSlides/notesSlide16.xml" ContentType="application/vnd.openxmlformats-officedocument.presentationml.notesSlide+xml"/>
  <Override PartName="/ppt/charts/chart9.xml" ContentType="application/vnd.openxmlformats-officedocument.drawingml.chart+xml"/>
  <Override PartName="/ppt/tags/tag3.xml" ContentType="application/vnd.openxmlformats-officedocument.presentationml.tags+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tags/tag6.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4"/>
  </p:notesMasterIdLst>
  <p:sldIdLst>
    <p:sldId id="277" r:id="rId2"/>
    <p:sldId id="258" r:id="rId3"/>
    <p:sldId id="324" r:id="rId4"/>
    <p:sldId id="278" r:id="rId5"/>
    <p:sldId id="260" r:id="rId6"/>
    <p:sldId id="261" r:id="rId7"/>
    <p:sldId id="308" r:id="rId8"/>
    <p:sldId id="319" r:id="rId9"/>
    <p:sldId id="320" r:id="rId10"/>
    <p:sldId id="322" r:id="rId11"/>
    <p:sldId id="309" r:id="rId12"/>
    <p:sldId id="327" r:id="rId13"/>
    <p:sldId id="325" r:id="rId14"/>
    <p:sldId id="326" r:id="rId15"/>
    <p:sldId id="328" r:id="rId16"/>
    <p:sldId id="329" r:id="rId17"/>
    <p:sldId id="310" r:id="rId18"/>
    <p:sldId id="331" r:id="rId19"/>
    <p:sldId id="312" r:id="rId20"/>
    <p:sldId id="313" r:id="rId21"/>
    <p:sldId id="332" r:id="rId22"/>
    <p:sldId id="314" r:id="rId23"/>
    <p:sldId id="321" r:id="rId24"/>
    <p:sldId id="315" r:id="rId25"/>
    <p:sldId id="264" r:id="rId26"/>
    <p:sldId id="333" r:id="rId27"/>
    <p:sldId id="270" r:id="rId28"/>
    <p:sldId id="276" r:id="rId29"/>
    <p:sldId id="335" r:id="rId30"/>
    <p:sldId id="336" r:id="rId31"/>
    <p:sldId id="338" r:id="rId32"/>
    <p:sldId id="330" r:id="rId33"/>
  </p:sldIdLst>
  <p:sldSz cx="9144000" cy="6858000" type="screen4x3"/>
  <p:notesSz cx="6858000" cy="9144000"/>
  <p:defaultText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ción" id="{CB6BBEF7-9717-4733-A929-535518E6EBF6}">
          <p14:sldIdLst>
            <p14:sldId id="277"/>
            <p14:sldId id="258"/>
            <p14:sldId id="324"/>
          </p14:sldIdLst>
        </p14:section>
        <p14:section name="Cree su presentación" id="{16378913-E5ED-4281-BAF5-F1F938CB0BED}">
          <p14:sldIdLst>
            <p14:sldId id="278"/>
            <p14:sldId id="260"/>
            <p14:sldId id="261"/>
            <p14:sldId id="308"/>
            <p14:sldId id="319"/>
            <p14:sldId id="320"/>
            <p14:sldId id="322"/>
            <p14:sldId id="309"/>
            <p14:sldId id="327"/>
            <p14:sldId id="325"/>
            <p14:sldId id="326"/>
            <p14:sldId id="328"/>
            <p14:sldId id="329"/>
            <p14:sldId id="310"/>
            <p14:sldId id="331"/>
            <p14:sldId id="312"/>
            <p14:sldId id="313"/>
            <p14:sldId id="332"/>
            <p14:sldId id="314"/>
            <p14:sldId id="321"/>
            <p14:sldId id="315"/>
            <p14:sldId id="264"/>
            <p14:sldId id="333"/>
            <p14:sldId id="270"/>
            <p14:sldId id="276"/>
            <p14:sldId id="335"/>
            <p14:sldId id="336"/>
            <p14:sldId id="338"/>
            <p14:sldId id="330"/>
          </p14:sldIdLst>
        </p14:section>
        <p14:section name="Enriquezca su presentación" id="{E2D565D1-BA5E-44E6-A40E-50A644912248}">
          <p14:sldIdLst/>
        </p14:section>
        <p14:section name="Entregue su presentación" id="{71D59651-8EFA-4415-9623-98B4C4A8699C}">
          <p14:sldIdLst/>
        </p14:section>
        <p14:section name="¡Hay más!" id="{2E16B512-814A-4DC1-A986-25475E10E0EF}">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58" autoAdjust="0"/>
    <p:restoredTop sz="89825" autoAdjust="0"/>
  </p:normalViewPr>
  <p:slideViewPr>
    <p:cSldViewPr>
      <p:cViewPr>
        <p:scale>
          <a:sx n="66" d="100"/>
          <a:sy n="66" d="100"/>
        </p:scale>
        <p:origin x="-835" y="278"/>
      </p:cViewPr>
      <p:guideLst>
        <p:guide orient="horz" pos="2160"/>
        <p:guide pos="2880"/>
      </p:guideLst>
    </p:cSldViewPr>
  </p:slideViewPr>
  <p:outlineViewPr>
    <p:cViewPr>
      <p:scale>
        <a:sx n="33" d="100"/>
        <a:sy n="33" d="100"/>
      </p:scale>
      <p:origin x="53" y="11765"/>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286220472440946"/>
          <c:y val="3.4335875984251966E-2"/>
          <c:w val="0.84750311679790025"/>
          <c:h val="0.4777133366141732"/>
        </c:manualLayout>
      </c:layout>
      <c:barChart>
        <c:barDir val="col"/>
        <c:grouping val="clustered"/>
        <c:varyColors val="0"/>
        <c:ser>
          <c:idx val="0"/>
          <c:order val="0"/>
          <c:tx>
            <c:strRef>
              <c:f>Hoja1!$B$1</c:f>
              <c:strCache>
                <c:ptCount val="1"/>
                <c:pt idx="0">
                  <c:v>Volumen</c:v>
                </c:pt>
              </c:strCache>
            </c:strRef>
          </c:tx>
          <c:spPr>
            <a:ln w="28575">
              <a:noFill/>
            </a:ln>
          </c:spPr>
          <c:invertIfNegative val="0"/>
          <c:cat>
            <c:strRef>
              <c:f>Hoja1!$A$2:$A$15</c:f>
              <c:strCache>
                <c:ptCount val="14"/>
                <c:pt idx="0">
                  <c:v>Enf. De Alzheimer y otras demencias</c:v>
                </c:pt>
                <c:pt idx="1">
                  <c:v>Enf. Hiertensiva</c:v>
                </c:pt>
                <c:pt idx="2">
                  <c:v>Enf. Aparato musculoesquelético</c:v>
                </c:pt>
                <c:pt idx="3">
                  <c:v>Enf. Aparato Circulatorio</c:v>
                </c:pt>
                <c:pt idx="4">
                  <c:v>Trastornos Mentales</c:v>
                </c:pt>
                <c:pt idx="5">
                  <c:v>Enf. Cerebrovascular</c:v>
                </c:pt>
                <c:pt idx="6">
                  <c:v>Lesiones y Traumatología</c:v>
                </c:pt>
                <c:pt idx="7">
                  <c:v>Enf. Sist.Nervioso</c:v>
                </c:pt>
                <c:pt idx="8">
                  <c:v>Enf.Aparato Respiratorio</c:v>
                </c:pt>
                <c:pt idx="9">
                  <c:v>Enf. Endocrinas</c:v>
                </c:pt>
                <c:pt idx="10">
                  <c:v>Neoplasias</c:v>
                </c:pt>
                <c:pt idx="11">
                  <c:v>Enf. Aparato Digestivo</c:v>
                </c:pt>
                <c:pt idx="12">
                  <c:v>Eenf.Nutricionales</c:v>
                </c:pt>
                <c:pt idx="13">
                  <c:v>Otras</c:v>
                </c:pt>
              </c:strCache>
            </c:strRef>
          </c:cat>
          <c:val>
            <c:numRef>
              <c:f>Hoja1!$B$2:$B$15</c:f>
              <c:numCache>
                <c:formatCode>General</c:formatCode>
                <c:ptCount val="14"/>
                <c:pt idx="0">
                  <c:v>19</c:v>
                </c:pt>
                <c:pt idx="1">
                  <c:v>13</c:v>
                </c:pt>
                <c:pt idx="2">
                  <c:v>8</c:v>
                </c:pt>
                <c:pt idx="3">
                  <c:v>7</c:v>
                </c:pt>
                <c:pt idx="4">
                  <c:v>7</c:v>
                </c:pt>
                <c:pt idx="5">
                  <c:v>6</c:v>
                </c:pt>
                <c:pt idx="6">
                  <c:v>5</c:v>
                </c:pt>
                <c:pt idx="7">
                  <c:v>5</c:v>
                </c:pt>
                <c:pt idx="8">
                  <c:v>4</c:v>
                </c:pt>
                <c:pt idx="9">
                  <c:v>4</c:v>
                </c:pt>
                <c:pt idx="10">
                  <c:v>3</c:v>
                </c:pt>
                <c:pt idx="11">
                  <c:v>2</c:v>
                </c:pt>
                <c:pt idx="12">
                  <c:v>1</c:v>
                </c:pt>
                <c:pt idx="13">
                  <c:v>16</c:v>
                </c:pt>
              </c:numCache>
            </c:numRef>
          </c:val>
        </c:ser>
        <c:dLbls>
          <c:showLegendKey val="0"/>
          <c:showVal val="0"/>
          <c:showCatName val="0"/>
          <c:showSerName val="0"/>
          <c:showPercent val="0"/>
          <c:showBubbleSize val="0"/>
        </c:dLbls>
        <c:gapWidth val="150"/>
        <c:axId val="116858880"/>
        <c:axId val="35067008"/>
      </c:barChart>
      <c:stockChart>
        <c:ser>
          <c:idx val="1"/>
          <c:order val="1"/>
          <c:tx>
            <c:strRef>
              <c:f>Hoja1!$C$1</c:f>
              <c:strCache>
                <c:ptCount val="1"/>
                <c:pt idx="0">
                  <c:v>Columna1</c:v>
                </c:pt>
              </c:strCache>
            </c:strRef>
          </c:tx>
          <c:spPr>
            <a:ln w="28575">
              <a:noFill/>
            </a:ln>
          </c:spPr>
          <c:marker>
            <c:symbol val="none"/>
          </c:marker>
          <c:cat>
            <c:strRef>
              <c:f>Hoja1!$A$2:$A$15</c:f>
              <c:strCache>
                <c:ptCount val="14"/>
                <c:pt idx="0">
                  <c:v>Enf. De Alzheimer y otras demencias</c:v>
                </c:pt>
                <c:pt idx="1">
                  <c:v>Enf. Hiertensiva</c:v>
                </c:pt>
                <c:pt idx="2">
                  <c:v>Enf. Aparato musculoesquelético</c:v>
                </c:pt>
                <c:pt idx="3">
                  <c:v>Enf. Aparato Circulatorio</c:v>
                </c:pt>
                <c:pt idx="4">
                  <c:v>Trastornos Mentales</c:v>
                </c:pt>
                <c:pt idx="5">
                  <c:v>Enf. Cerebrovascular</c:v>
                </c:pt>
                <c:pt idx="6">
                  <c:v>Lesiones y Traumatología</c:v>
                </c:pt>
                <c:pt idx="7">
                  <c:v>Enf. Sist.Nervioso</c:v>
                </c:pt>
                <c:pt idx="8">
                  <c:v>Enf.Aparato Respiratorio</c:v>
                </c:pt>
                <c:pt idx="9">
                  <c:v>Enf. Endocrinas</c:v>
                </c:pt>
                <c:pt idx="10">
                  <c:v>Neoplasias</c:v>
                </c:pt>
                <c:pt idx="11">
                  <c:v>Enf. Aparato Digestivo</c:v>
                </c:pt>
                <c:pt idx="12">
                  <c:v>Eenf.Nutricionales</c:v>
                </c:pt>
                <c:pt idx="13">
                  <c:v>Otras</c:v>
                </c:pt>
              </c:strCache>
            </c:strRef>
          </c:cat>
          <c:val>
            <c:numRef>
              <c:f>Hoja1!$C$2:$C$15</c:f>
              <c:numCache>
                <c:formatCode>General</c:formatCode>
                <c:ptCount val="14"/>
              </c:numCache>
            </c:numRef>
          </c:val>
          <c:smooth val="0"/>
        </c:ser>
        <c:ser>
          <c:idx val="2"/>
          <c:order val="2"/>
          <c:tx>
            <c:strRef>
              <c:f>Hoja1!$D$1</c:f>
              <c:strCache>
                <c:ptCount val="1"/>
                <c:pt idx="0">
                  <c:v>Columna2</c:v>
                </c:pt>
              </c:strCache>
            </c:strRef>
          </c:tx>
          <c:spPr>
            <a:ln w="28575">
              <a:noFill/>
            </a:ln>
          </c:spPr>
          <c:marker>
            <c:symbol val="none"/>
          </c:marker>
          <c:cat>
            <c:strRef>
              <c:f>Hoja1!$A$2:$A$15</c:f>
              <c:strCache>
                <c:ptCount val="14"/>
                <c:pt idx="0">
                  <c:v>Enf. De Alzheimer y otras demencias</c:v>
                </c:pt>
                <c:pt idx="1">
                  <c:v>Enf. Hiertensiva</c:v>
                </c:pt>
                <c:pt idx="2">
                  <c:v>Enf. Aparato musculoesquelético</c:v>
                </c:pt>
                <c:pt idx="3">
                  <c:v>Enf. Aparato Circulatorio</c:v>
                </c:pt>
                <c:pt idx="4">
                  <c:v>Trastornos Mentales</c:v>
                </c:pt>
                <c:pt idx="5">
                  <c:v>Enf. Cerebrovascular</c:v>
                </c:pt>
                <c:pt idx="6">
                  <c:v>Lesiones y Traumatología</c:v>
                </c:pt>
                <c:pt idx="7">
                  <c:v>Enf. Sist.Nervioso</c:v>
                </c:pt>
                <c:pt idx="8">
                  <c:v>Enf.Aparato Respiratorio</c:v>
                </c:pt>
                <c:pt idx="9">
                  <c:v>Enf. Endocrinas</c:v>
                </c:pt>
                <c:pt idx="10">
                  <c:v>Neoplasias</c:v>
                </c:pt>
                <c:pt idx="11">
                  <c:v>Enf. Aparato Digestivo</c:v>
                </c:pt>
                <c:pt idx="12">
                  <c:v>Eenf.Nutricionales</c:v>
                </c:pt>
                <c:pt idx="13">
                  <c:v>Otras</c:v>
                </c:pt>
              </c:strCache>
            </c:strRef>
          </c:cat>
          <c:val>
            <c:numRef>
              <c:f>Hoja1!$D$2:$D$15</c:f>
              <c:numCache>
                <c:formatCode>General</c:formatCode>
                <c:ptCount val="14"/>
              </c:numCache>
            </c:numRef>
          </c:val>
          <c:smooth val="0"/>
        </c:ser>
        <c:ser>
          <c:idx val="3"/>
          <c:order val="3"/>
          <c:tx>
            <c:strRef>
              <c:f>Hoja1!$E$1</c:f>
              <c:strCache>
                <c:ptCount val="1"/>
                <c:pt idx="0">
                  <c:v>Columna3</c:v>
                </c:pt>
              </c:strCache>
            </c:strRef>
          </c:tx>
          <c:spPr>
            <a:ln w="28575">
              <a:noFill/>
            </a:ln>
          </c:spPr>
          <c:marker>
            <c:symbol val="none"/>
          </c:marker>
          <c:cat>
            <c:strRef>
              <c:f>Hoja1!$A$2:$A$15</c:f>
              <c:strCache>
                <c:ptCount val="14"/>
                <c:pt idx="0">
                  <c:v>Enf. De Alzheimer y otras demencias</c:v>
                </c:pt>
                <c:pt idx="1">
                  <c:v>Enf. Hiertensiva</c:v>
                </c:pt>
                <c:pt idx="2">
                  <c:v>Enf. Aparato musculoesquelético</c:v>
                </c:pt>
                <c:pt idx="3">
                  <c:v>Enf. Aparato Circulatorio</c:v>
                </c:pt>
                <c:pt idx="4">
                  <c:v>Trastornos Mentales</c:v>
                </c:pt>
                <c:pt idx="5">
                  <c:v>Enf. Cerebrovascular</c:v>
                </c:pt>
                <c:pt idx="6">
                  <c:v>Lesiones y Traumatología</c:v>
                </c:pt>
                <c:pt idx="7">
                  <c:v>Enf. Sist.Nervioso</c:v>
                </c:pt>
                <c:pt idx="8">
                  <c:v>Enf.Aparato Respiratorio</c:v>
                </c:pt>
                <c:pt idx="9">
                  <c:v>Enf. Endocrinas</c:v>
                </c:pt>
                <c:pt idx="10">
                  <c:v>Neoplasias</c:v>
                </c:pt>
                <c:pt idx="11">
                  <c:v>Enf. Aparato Digestivo</c:v>
                </c:pt>
                <c:pt idx="12">
                  <c:v>Eenf.Nutricionales</c:v>
                </c:pt>
                <c:pt idx="13">
                  <c:v>Otras</c:v>
                </c:pt>
              </c:strCache>
            </c:strRef>
          </c:cat>
          <c:val>
            <c:numRef>
              <c:f>Hoja1!$E$2:$E$15</c:f>
              <c:numCache>
                <c:formatCode>General</c:formatCode>
                <c:ptCount val="14"/>
              </c:numCache>
            </c:numRef>
          </c:val>
          <c:smooth val="0"/>
        </c:ser>
        <c:ser>
          <c:idx val="4"/>
          <c:order val="4"/>
          <c:tx>
            <c:strRef>
              <c:f>Hoja1!$F$1</c:f>
              <c:strCache>
                <c:ptCount val="1"/>
                <c:pt idx="0">
                  <c:v>Cerrar</c:v>
                </c:pt>
              </c:strCache>
            </c:strRef>
          </c:tx>
          <c:spPr>
            <a:ln w="28575">
              <a:noFill/>
            </a:ln>
          </c:spPr>
          <c:marker>
            <c:symbol val="none"/>
          </c:marker>
          <c:cat>
            <c:strRef>
              <c:f>Hoja1!$A$2:$A$15</c:f>
              <c:strCache>
                <c:ptCount val="14"/>
                <c:pt idx="0">
                  <c:v>Enf. De Alzheimer y otras demencias</c:v>
                </c:pt>
                <c:pt idx="1">
                  <c:v>Enf. Hiertensiva</c:v>
                </c:pt>
                <c:pt idx="2">
                  <c:v>Enf. Aparato musculoesquelético</c:v>
                </c:pt>
                <c:pt idx="3">
                  <c:v>Enf. Aparato Circulatorio</c:v>
                </c:pt>
                <c:pt idx="4">
                  <c:v>Trastornos Mentales</c:v>
                </c:pt>
                <c:pt idx="5">
                  <c:v>Enf. Cerebrovascular</c:v>
                </c:pt>
                <c:pt idx="6">
                  <c:v>Lesiones y Traumatología</c:v>
                </c:pt>
                <c:pt idx="7">
                  <c:v>Enf. Sist.Nervioso</c:v>
                </c:pt>
                <c:pt idx="8">
                  <c:v>Enf.Aparato Respiratorio</c:v>
                </c:pt>
                <c:pt idx="9">
                  <c:v>Enf. Endocrinas</c:v>
                </c:pt>
                <c:pt idx="10">
                  <c:v>Neoplasias</c:v>
                </c:pt>
                <c:pt idx="11">
                  <c:v>Enf. Aparato Digestivo</c:v>
                </c:pt>
                <c:pt idx="12">
                  <c:v>Eenf.Nutricionales</c:v>
                </c:pt>
                <c:pt idx="13">
                  <c:v>Otras</c:v>
                </c:pt>
              </c:strCache>
            </c:strRef>
          </c:cat>
          <c:val>
            <c:numRef>
              <c:f>Hoja1!$F$2:$F$15</c:f>
              <c:numCache>
                <c:formatCode>General</c:formatCode>
                <c:ptCount val="14"/>
                <c:pt idx="0">
                  <c:v>25</c:v>
                </c:pt>
                <c:pt idx="1">
                  <c:v>38</c:v>
                </c:pt>
                <c:pt idx="2">
                  <c:v>50</c:v>
                </c:pt>
                <c:pt idx="3">
                  <c:v>35</c:v>
                </c:pt>
                <c:pt idx="4">
                  <c:v>43</c:v>
                </c:pt>
              </c:numCache>
            </c:numRef>
          </c:val>
          <c:smooth val="0"/>
        </c:ser>
        <c:dLbls>
          <c:showLegendKey val="0"/>
          <c:showVal val="0"/>
          <c:showCatName val="0"/>
          <c:showSerName val="0"/>
          <c:showPercent val="0"/>
          <c:showBubbleSize val="0"/>
        </c:dLbls>
        <c:hiLowLines/>
        <c:upDownBars>
          <c:gapWidth val="150"/>
          <c:upBars/>
          <c:downBars/>
        </c:upDownBars>
        <c:axId val="35096064"/>
        <c:axId val="35097984"/>
      </c:stockChart>
      <c:catAx>
        <c:axId val="116858880"/>
        <c:scaling>
          <c:orientation val="minMax"/>
        </c:scaling>
        <c:delete val="0"/>
        <c:axPos val="b"/>
        <c:numFmt formatCode="m/d/yyyy" sourceLinked="1"/>
        <c:majorTickMark val="out"/>
        <c:minorTickMark val="none"/>
        <c:tickLblPos val="nextTo"/>
        <c:crossAx val="35067008"/>
        <c:crosses val="autoZero"/>
        <c:auto val="1"/>
        <c:lblAlgn val="ctr"/>
        <c:lblOffset val="100"/>
        <c:noMultiLvlLbl val="0"/>
      </c:catAx>
      <c:valAx>
        <c:axId val="35067008"/>
        <c:scaling>
          <c:orientation val="minMax"/>
          <c:max val="20"/>
          <c:min val="0"/>
        </c:scaling>
        <c:delete val="0"/>
        <c:axPos val="l"/>
        <c:majorGridlines/>
        <c:numFmt formatCode="0%" sourceLinked="0"/>
        <c:majorTickMark val="out"/>
        <c:minorTickMark val="none"/>
        <c:tickLblPos val="nextTo"/>
        <c:crossAx val="116858880"/>
        <c:crosses val="autoZero"/>
        <c:crossBetween val="between"/>
        <c:dispUnits>
          <c:builtInUnit val="hundreds"/>
        </c:dispUnits>
      </c:valAx>
      <c:valAx>
        <c:axId val="35097984"/>
        <c:scaling>
          <c:orientation val="minMax"/>
        </c:scaling>
        <c:delete val="1"/>
        <c:axPos val="r"/>
        <c:numFmt formatCode="General" sourceLinked="1"/>
        <c:majorTickMark val="out"/>
        <c:minorTickMark val="none"/>
        <c:tickLblPos val="nextTo"/>
        <c:crossAx val="35096064"/>
        <c:crosses val="max"/>
        <c:crossBetween val="between"/>
      </c:valAx>
      <c:catAx>
        <c:axId val="35096064"/>
        <c:scaling>
          <c:orientation val="minMax"/>
        </c:scaling>
        <c:delete val="1"/>
        <c:axPos val="b"/>
        <c:numFmt formatCode="m/d/yyyy" sourceLinked="1"/>
        <c:majorTickMark val="out"/>
        <c:minorTickMark val="none"/>
        <c:tickLblPos val="nextTo"/>
        <c:crossAx val="35097984"/>
        <c:crosses val="autoZero"/>
        <c:auto val="1"/>
        <c:lblAlgn val="ctr"/>
        <c:lblOffset val="100"/>
        <c:noMultiLvlLbl val="0"/>
      </c:catAx>
    </c:plotArea>
    <c:plotVisOnly val="1"/>
    <c:dispBlanksAs val="gap"/>
    <c:showDLblsOverMax val="0"/>
  </c:chart>
  <c:txPr>
    <a:bodyPr/>
    <a:lstStyle/>
    <a:p>
      <a:pPr>
        <a:defRPr sz="1800"/>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286220472440946"/>
          <c:y val="3.4335875984251966E-2"/>
          <c:w val="0.84750311679790025"/>
          <c:h val="0.4777133366141732"/>
        </c:manualLayout>
      </c:layout>
      <c:barChart>
        <c:barDir val="col"/>
        <c:grouping val="clustered"/>
        <c:varyColors val="0"/>
        <c:ser>
          <c:idx val="0"/>
          <c:order val="0"/>
          <c:tx>
            <c:strRef>
              <c:f>Hoja1!$B$1</c:f>
              <c:strCache>
                <c:ptCount val="1"/>
                <c:pt idx="0">
                  <c:v>Volumen</c:v>
                </c:pt>
              </c:strCache>
            </c:strRef>
          </c:tx>
          <c:spPr>
            <a:ln w="28575">
              <a:noFill/>
            </a:ln>
          </c:spPr>
          <c:invertIfNegative val="0"/>
          <c:dLbls>
            <c:dLbl>
              <c:idx val="0"/>
              <c:layout/>
              <c:tx>
                <c:rich>
                  <a:bodyPr/>
                  <a:lstStyle/>
                  <a:p>
                    <a:r>
                      <a:rPr lang="en-US" smtClean="0"/>
                      <a:t>10%</a:t>
                    </a:r>
                    <a:endParaRPr lang="en-US"/>
                  </a:p>
                </c:rich>
              </c:tx>
              <c:showLegendKey val="0"/>
              <c:showVal val="1"/>
              <c:showCatName val="0"/>
              <c:showSerName val="0"/>
              <c:showPercent val="0"/>
              <c:showBubbleSize val="0"/>
            </c:dLbl>
            <c:dLbl>
              <c:idx val="1"/>
              <c:layout/>
              <c:tx>
                <c:rich>
                  <a:bodyPr/>
                  <a:lstStyle/>
                  <a:p>
                    <a:r>
                      <a:rPr lang="en-US" smtClean="0"/>
                      <a:t>15%</a:t>
                    </a:r>
                    <a:endParaRPr lang="en-US"/>
                  </a:p>
                </c:rich>
              </c:tx>
              <c:showLegendKey val="0"/>
              <c:showVal val="1"/>
              <c:showCatName val="0"/>
              <c:showSerName val="0"/>
              <c:showPercent val="0"/>
              <c:showBubbleSize val="0"/>
            </c:dLbl>
            <c:numFmt formatCode="0%" sourceLinked="0"/>
            <c:showLegendKey val="0"/>
            <c:showVal val="1"/>
            <c:showCatName val="0"/>
            <c:showSerName val="0"/>
            <c:showPercent val="0"/>
            <c:showBubbleSize val="0"/>
            <c:showLeaderLines val="0"/>
          </c:dLbls>
          <c:cat>
            <c:strRef>
              <c:f>Hoja1!$A$2:$A$11</c:f>
              <c:strCache>
                <c:ptCount val="10"/>
                <c:pt idx="0">
                  <c:v>1</c:v>
                </c:pt>
                <c:pt idx="1">
                  <c:v>2</c:v>
                </c:pt>
                <c:pt idx="2">
                  <c:v>3</c:v>
                </c:pt>
                <c:pt idx="3">
                  <c:v>4</c:v>
                </c:pt>
                <c:pt idx="4">
                  <c:v>5</c:v>
                </c:pt>
                <c:pt idx="5">
                  <c:v>6</c:v>
                </c:pt>
                <c:pt idx="6">
                  <c:v>7</c:v>
                </c:pt>
                <c:pt idx="7">
                  <c:v>8</c:v>
                </c:pt>
                <c:pt idx="8">
                  <c:v>9</c:v>
                </c:pt>
                <c:pt idx="9">
                  <c:v>≥10</c:v>
                </c:pt>
              </c:strCache>
            </c:strRef>
          </c:cat>
          <c:val>
            <c:numRef>
              <c:f>Hoja1!$B$2:$B$11</c:f>
              <c:numCache>
                <c:formatCode>General</c:formatCode>
                <c:ptCount val="10"/>
                <c:pt idx="0">
                  <c:v>10</c:v>
                </c:pt>
                <c:pt idx="1">
                  <c:v>15</c:v>
                </c:pt>
                <c:pt idx="2">
                  <c:v>17</c:v>
                </c:pt>
                <c:pt idx="3">
                  <c:v>15</c:v>
                </c:pt>
                <c:pt idx="4">
                  <c:v>12</c:v>
                </c:pt>
                <c:pt idx="5">
                  <c:v>10</c:v>
                </c:pt>
                <c:pt idx="6">
                  <c:v>8</c:v>
                </c:pt>
                <c:pt idx="7">
                  <c:v>5</c:v>
                </c:pt>
                <c:pt idx="8">
                  <c:v>3</c:v>
                </c:pt>
                <c:pt idx="9">
                  <c:v>5</c:v>
                </c:pt>
              </c:numCache>
            </c:numRef>
          </c:val>
        </c:ser>
        <c:dLbls>
          <c:showLegendKey val="0"/>
          <c:showVal val="0"/>
          <c:showCatName val="0"/>
          <c:showSerName val="0"/>
          <c:showPercent val="0"/>
          <c:showBubbleSize val="0"/>
        </c:dLbls>
        <c:gapWidth val="112"/>
        <c:axId val="116889088"/>
        <c:axId val="116890624"/>
      </c:barChart>
      <c:stockChart>
        <c:ser>
          <c:idx val="1"/>
          <c:order val="1"/>
          <c:tx>
            <c:strRef>
              <c:f>Hoja1!$C$1</c:f>
              <c:strCache>
                <c:ptCount val="1"/>
                <c:pt idx="0">
                  <c:v>Columna1</c:v>
                </c:pt>
              </c:strCache>
            </c:strRef>
          </c:tx>
          <c:spPr>
            <a:ln w="28575">
              <a:noFill/>
            </a:ln>
          </c:spPr>
          <c:marker>
            <c:symbol val="none"/>
          </c:marker>
          <c:cat>
            <c:strRef>
              <c:f>Hoja1!$A$2:$A$11</c:f>
              <c:strCache>
                <c:ptCount val="10"/>
                <c:pt idx="0">
                  <c:v>1</c:v>
                </c:pt>
                <c:pt idx="1">
                  <c:v>2</c:v>
                </c:pt>
                <c:pt idx="2">
                  <c:v>3</c:v>
                </c:pt>
                <c:pt idx="3">
                  <c:v>4</c:v>
                </c:pt>
                <c:pt idx="4">
                  <c:v>5</c:v>
                </c:pt>
                <c:pt idx="5">
                  <c:v>6</c:v>
                </c:pt>
                <c:pt idx="6">
                  <c:v>7</c:v>
                </c:pt>
                <c:pt idx="7">
                  <c:v>8</c:v>
                </c:pt>
                <c:pt idx="8">
                  <c:v>9</c:v>
                </c:pt>
                <c:pt idx="9">
                  <c:v>≥10</c:v>
                </c:pt>
              </c:strCache>
            </c:strRef>
          </c:cat>
          <c:val>
            <c:numRef>
              <c:f>Hoja1!$C$2:$C$11</c:f>
              <c:numCache>
                <c:formatCode>General</c:formatCode>
                <c:ptCount val="10"/>
              </c:numCache>
            </c:numRef>
          </c:val>
          <c:smooth val="0"/>
        </c:ser>
        <c:ser>
          <c:idx val="2"/>
          <c:order val="2"/>
          <c:tx>
            <c:strRef>
              <c:f>Hoja1!$D$1</c:f>
              <c:strCache>
                <c:ptCount val="1"/>
                <c:pt idx="0">
                  <c:v>Columna2</c:v>
                </c:pt>
              </c:strCache>
            </c:strRef>
          </c:tx>
          <c:spPr>
            <a:ln w="28575">
              <a:noFill/>
            </a:ln>
          </c:spPr>
          <c:marker>
            <c:symbol val="none"/>
          </c:marker>
          <c:cat>
            <c:strRef>
              <c:f>Hoja1!$A$2:$A$11</c:f>
              <c:strCache>
                <c:ptCount val="10"/>
                <c:pt idx="0">
                  <c:v>1</c:v>
                </c:pt>
                <c:pt idx="1">
                  <c:v>2</c:v>
                </c:pt>
                <c:pt idx="2">
                  <c:v>3</c:v>
                </c:pt>
                <c:pt idx="3">
                  <c:v>4</c:v>
                </c:pt>
                <c:pt idx="4">
                  <c:v>5</c:v>
                </c:pt>
                <c:pt idx="5">
                  <c:v>6</c:v>
                </c:pt>
                <c:pt idx="6">
                  <c:v>7</c:v>
                </c:pt>
                <c:pt idx="7">
                  <c:v>8</c:v>
                </c:pt>
                <c:pt idx="8">
                  <c:v>9</c:v>
                </c:pt>
                <c:pt idx="9">
                  <c:v>≥10</c:v>
                </c:pt>
              </c:strCache>
            </c:strRef>
          </c:cat>
          <c:val>
            <c:numRef>
              <c:f>Hoja1!$D$2:$D$11</c:f>
              <c:numCache>
                <c:formatCode>General</c:formatCode>
                <c:ptCount val="10"/>
              </c:numCache>
            </c:numRef>
          </c:val>
          <c:smooth val="0"/>
        </c:ser>
        <c:ser>
          <c:idx val="3"/>
          <c:order val="3"/>
          <c:tx>
            <c:strRef>
              <c:f>Hoja1!$E$1</c:f>
              <c:strCache>
                <c:ptCount val="1"/>
                <c:pt idx="0">
                  <c:v>Columna3</c:v>
                </c:pt>
              </c:strCache>
            </c:strRef>
          </c:tx>
          <c:spPr>
            <a:ln w="28575">
              <a:noFill/>
            </a:ln>
          </c:spPr>
          <c:marker>
            <c:symbol val="none"/>
          </c:marker>
          <c:cat>
            <c:strRef>
              <c:f>Hoja1!$A$2:$A$11</c:f>
              <c:strCache>
                <c:ptCount val="10"/>
                <c:pt idx="0">
                  <c:v>1</c:v>
                </c:pt>
                <c:pt idx="1">
                  <c:v>2</c:v>
                </c:pt>
                <c:pt idx="2">
                  <c:v>3</c:v>
                </c:pt>
                <c:pt idx="3">
                  <c:v>4</c:v>
                </c:pt>
                <c:pt idx="4">
                  <c:v>5</c:v>
                </c:pt>
                <c:pt idx="5">
                  <c:v>6</c:v>
                </c:pt>
                <c:pt idx="6">
                  <c:v>7</c:v>
                </c:pt>
                <c:pt idx="7">
                  <c:v>8</c:v>
                </c:pt>
                <c:pt idx="8">
                  <c:v>9</c:v>
                </c:pt>
                <c:pt idx="9">
                  <c:v>≥10</c:v>
                </c:pt>
              </c:strCache>
            </c:strRef>
          </c:cat>
          <c:val>
            <c:numRef>
              <c:f>Hoja1!$E$2:$E$11</c:f>
              <c:numCache>
                <c:formatCode>General</c:formatCode>
                <c:ptCount val="10"/>
              </c:numCache>
            </c:numRef>
          </c:val>
          <c:smooth val="0"/>
        </c:ser>
        <c:ser>
          <c:idx val="4"/>
          <c:order val="4"/>
          <c:tx>
            <c:strRef>
              <c:f>Hoja1!$F$1</c:f>
              <c:strCache>
                <c:ptCount val="1"/>
                <c:pt idx="0">
                  <c:v>Columna4</c:v>
                </c:pt>
              </c:strCache>
            </c:strRef>
          </c:tx>
          <c:spPr>
            <a:ln w="28575">
              <a:noFill/>
            </a:ln>
          </c:spPr>
          <c:marker>
            <c:symbol val="none"/>
          </c:marker>
          <c:cat>
            <c:strRef>
              <c:f>Hoja1!$A$2:$A$11</c:f>
              <c:strCache>
                <c:ptCount val="10"/>
                <c:pt idx="0">
                  <c:v>1</c:v>
                </c:pt>
                <c:pt idx="1">
                  <c:v>2</c:v>
                </c:pt>
                <c:pt idx="2">
                  <c:v>3</c:v>
                </c:pt>
                <c:pt idx="3">
                  <c:v>4</c:v>
                </c:pt>
                <c:pt idx="4">
                  <c:v>5</c:v>
                </c:pt>
                <c:pt idx="5">
                  <c:v>6</c:v>
                </c:pt>
                <c:pt idx="6">
                  <c:v>7</c:v>
                </c:pt>
                <c:pt idx="7">
                  <c:v>8</c:v>
                </c:pt>
                <c:pt idx="8">
                  <c:v>9</c:v>
                </c:pt>
                <c:pt idx="9">
                  <c:v>≥10</c:v>
                </c:pt>
              </c:strCache>
            </c:strRef>
          </c:cat>
          <c:val>
            <c:numRef>
              <c:f>Hoja1!$F$2:$F$11</c:f>
              <c:numCache>
                <c:formatCode>General</c:formatCode>
                <c:ptCount val="10"/>
              </c:numCache>
            </c:numRef>
          </c:val>
          <c:smooth val="0"/>
        </c:ser>
        <c:dLbls>
          <c:showLegendKey val="0"/>
          <c:showVal val="0"/>
          <c:showCatName val="0"/>
          <c:showSerName val="0"/>
          <c:showPercent val="0"/>
          <c:showBubbleSize val="0"/>
        </c:dLbls>
        <c:hiLowLines/>
        <c:upDownBars>
          <c:gapWidth val="150"/>
          <c:upBars/>
          <c:downBars/>
        </c:upDownBars>
        <c:axId val="35465856"/>
        <c:axId val="35464320"/>
      </c:stockChart>
      <c:catAx>
        <c:axId val="116889088"/>
        <c:scaling>
          <c:orientation val="minMax"/>
        </c:scaling>
        <c:delete val="0"/>
        <c:axPos val="b"/>
        <c:numFmt formatCode="General" sourceLinked="1"/>
        <c:majorTickMark val="out"/>
        <c:minorTickMark val="none"/>
        <c:tickLblPos val="nextTo"/>
        <c:crossAx val="116890624"/>
        <c:crosses val="autoZero"/>
        <c:auto val="1"/>
        <c:lblAlgn val="ctr"/>
        <c:lblOffset val="100"/>
        <c:noMultiLvlLbl val="0"/>
      </c:catAx>
      <c:valAx>
        <c:axId val="116890624"/>
        <c:scaling>
          <c:orientation val="minMax"/>
          <c:max val="20"/>
          <c:min val="0"/>
        </c:scaling>
        <c:delete val="0"/>
        <c:axPos val="l"/>
        <c:majorGridlines/>
        <c:numFmt formatCode="0%" sourceLinked="0"/>
        <c:majorTickMark val="out"/>
        <c:minorTickMark val="none"/>
        <c:tickLblPos val="nextTo"/>
        <c:crossAx val="116889088"/>
        <c:crosses val="autoZero"/>
        <c:crossBetween val="between"/>
        <c:dispUnits>
          <c:builtInUnit val="hundreds"/>
        </c:dispUnits>
      </c:valAx>
      <c:valAx>
        <c:axId val="35464320"/>
        <c:scaling>
          <c:orientation val="minMax"/>
        </c:scaling>
        <c:delete val="1"/>
        <c:axPos val="r"/>
        <c:numFmt formatCode="General" sourceLinked="1"/>
        <c:majorTickMark val="out"/>
        <c:minorTickMark val="none"/>
        <c:tickLblPos val="nextTo"/>
        <c:crossAx val="35465856"/>
        <c:crosses val="max"/>
        <c:crossBetween val="between"/>
      </c:valAx>
      <c:catAx>
        <c:axId val="35465856"/>
        <c:scaling>
          <c:orientation val="minMax"/>
        </c:scaling>
        <c:delete val="1"/>
        <c:axPos val="b"/>
        <c:numFmt formatCode="General" sourceLinked="1"/>
        <c:majorTickMark val="out"/>
        <c:minorTickMark val="none"/>
        <c:tickLblPos val="nextTo"/>
        <c:crossAx val="35464320"/>
        <c:crosses val="autoZero"/>
        <c:auto val="1"/>
        <c:lblAlgn val="ctr"/>
        <c:lblOffset val="100"/>
        <c:noMultiLvlLbl val="0"/>
      </c:catAx>
    </c:plotArea>
    <c:plotVisOnly val="1"/>
    <c:dispBlanksAs val="gap"/>
    <c:showDLblsOverMax val="0"/>
  </c:chart>
  <c:txPr>
    <a:bodyPr/>
    <a:lstStyle/>
    <a:p>
      <a:pPr>
        <a:defRPr sz="1800"/>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I. Barthel</c:v>
                </c:pt>
              </c:strCache>
            </c:strRef>
          </c:tx>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dLbl>
              <c:idx val="2"/>
              <c:layout/>
              <c:showLegendKey val="0"/>
              <c:showVal val="1"/>
              <c:showCatName val="0"/>
              <c:showSerName val="0"/>
              <c:showPercent val="0"/>
              <c:showBubbleSize val="0"/>
            </c:dLbl>
            <c:dLbl>
              <c:idx val="3"/>
              <c:layout/>
              <c:showLegendKey val="0"/>
              <c:showVal val="1"/>
              <c:showCatName val="0"/>
              <c:showSerName val="0"/>
              <c:showPercent val="0"/>
              <c:showBubbleSize val="0"/>
            </c:dLbl>
            <c:dLbl>
              <c:idx val="4"/>
              <c:layout/>
              <c:showLegendKey val="0"/>
              <c:showVal val="1"/>
              <c:showCatName val="0"/>
              <c:showSerName val="0"/>
              <c:showPercent val="0"/>
              <c:showBubbleSize val="0"/>
            </c:dLbl>
            <c:showLegendKey val="0"/>
            <c:showVal val="0"/>
            <c:showCatName val="0"/>
            <c:showSerName val="0"/>
            <c:showPercent val="0"/>
            <c:showBubbleSize val="0"/>
          </c:dLbls>
          <c:cat>
            <c:strRef>
              <c:f>Hoja1!$A$2:$A$6</c:f>
              <c:strCache>
                <c:ptCount val="5"/>
                <c:pt idx="0">
                  <c:v>100 Independiente</c:v>
                </c:pt>
                <c:pt idx="1">
                  <c:v>60-95 Leve</c:v>
                </c:pt>
                <c:pt idx="2">
                  <c:v>40-55 Moderdo</c:v>
                </c:pt>
                <c:pt idx="3">
                  <c:v>20-35 Grave</c:v>
                </c:pt>
                <c:pt idx="4">
                  <c:v>0-15 Total</c:v>
                </c:pt>
              </c:strCache>
            </c:strRef>
          </c:cat>
          <c:val>
            <c:numRef>
              <c:f>Hoja1!$B$2:$B$6</c:f>
              <c:numCache>
                <c:formatCode>0%</c:formatCode>
                <c:ptCount val="5"/>
                <c:pt idx="0">
                  <c:v>7.0000000000000007E-2</c:v>
                </c:pt>
                <c:pt idx="1">
                  <c:v>0.28999999999999998</c:v>
                </c:pt>
                <c:pt idx="2">
                  <c:v>0.19</c:v>
                </c:pt>
                <c:pt idx="3">
                  <c:v>0.18</c:v>
                </c:pt>
                <c:pt idx="4">
                  <c:v>0.27</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dirty="0" smtClean="0"/>
              <a:t>MNA</a:t>
            </a:r>
            <a:endParaRPr lang="es-ES" dirty="0"/>
          </a:p>
        </c:rich>
      </c:tx>
      <c:layout/>
      <c:overlay val="0"/>
    </c:title>
    <c:autoTitleDeleted val="0"/>
    <c:view3D>
      <c:rotX val="15"/>
      <c:rotY val="20"/>
      <c:rAngAx val="1"/>
    </c:view3D>
    <c:floor>
      <c:thickness val="0"/>
    </c:floor>
    <c:sideWall>
      <c:thickness val="0"/>
    </c:sideWall>
    <c:backWall>
      <c:thickness val="0"/>
    </c:backWall>
    <c:plotArea>
      <c:layout/>
      <c:bar3DChart>
        <c:barDir val="bar"/>
        <c:grouping val="percentStacked"/>
        <c:varyColors val="0"/>
        <c:ser>
          <c:idx val="0"/>
          <c:order val="0"/>
          <c:tx>
            <c:strRef>
              <c:f>Hoja1!$B$1</c:f>
              <c:strCache>
                <c:ptCount val="1"/>
                <c:pt idx="0">
                  <c:v>Serie 1</c:v>
                </c:pt>
              </c:strCache>
            </c:strRef>
          </c:tx>
          <c:invertIfNegative val="0"/>
          <c:cat>
            <c:strRef>
              <c:f>Hoja1!$A$2:$A$3</c:f>
              <c:strCache>
                <c:ptCount val="2"/>
                <c:pt idx="0">
                  <c:v>MNA &lt;17 (malnutrición)</c:v>
                </c:pt>
                <c:pt idx="1">
                  <c:v>MNA =17-23,5 (Riesgo de malnutrición)</c:v>
                </c:pt>
              </c:strCache>
            </c:strRef>
          </c:cat>
          <c:val>
            <c:numRef>
              <c:f>Hoja1!$B$2:$B$3</c:f>
              <c:numCache>
                <c:formatCode>0.0%</c:formatCode>
                <c:ptCount val="2"/>
                <c:pt idx="0">
                  <c:v>0.23100000000000001</c:v>
                </c:pt>
                <c:pt idx="1">
                  <c:v>0.313</c:v>
                </c:pt>
              </c:numCache>
            </c:numRef>
          </c:val>
        </c:ser>
        <c:ser>
          <c:idx val="1"/>
          <c:order val="1"/>
          <c:tx>
            <c:strRef>
              <c:f>Hoja1!$C$1</c:f>
              <c:strCache>
                <c:ptCount val="1"/>
                <c:pt idx="0">
                  <c:v>Serie 2</c:v>
                </c:pt>
              </c:strCache>
            </c:strRef>
          </c:tx>
          <c:invertIfNegative val="0"/>
          <c:cat>
            <c:strRef>
              <c:f>Hoja1!$A$2:$A$3</c:f>
              <c:strCache>
                <c:ptCount val="2"/>
                <c:pt idx="0">
                  <c:v>MNA &lt;17 (malnutrición)</c:v>
                </c:pt>
                <c:pt idx="1">
                  <c:v>MNA =17-23,5 (Riesgo de malnutrición)</c:v>
                </c:pt>
              </c:strCache>
            </c:strRef>
          </c:cat>
          <c:val>
            <c:numRef>
              <c:f>Hoja1!$C$2:$C$3</c:f>
              <c:numCache>
                <c:formatCode>General</c:formatCode>
                <c:ptCount val="2"/>
              </c:numCache>
            </c:numRef>
          </c:val>
        </c:ser>
        <c:ser>
          <c:idx val="2"/>
          <c:order val="2"/>
          <c:tx>
            <c:strRef>
              <c:f>Hoja1!$D$1</c:f>
              <c:strCache>
                <c:ptCount val="1"/>
                <c:pt idx="0">
                  <c:v>Columna1</c:v>
                </c:pt>
              </c:strCache>
            </c:strRef>
          </c:tx>
          <c:invertIfNegative val="0"/>
          <c:cat>
            <c:strRef>
              <c:f>Hoja1!$A$2:$A$3</c:f>
              <c:strCache>
                <c:ptCount val="2"/>
                <c:pt idx="0">
                  <c:v>MNA &lt;17 (malnutrición)</c:v>
                </c:pt>
                <c:pt idx="1">
                  <c:v>MNA =17-23,5 (Riesgo de malnutrición)</c:v>
                </c:pt>
              </c:strCache>
            </c:strRef>
          </c:cat>
          <c:val>
            <c:numRef>
              <c:f>Hoja1!$D$2:$D$3</c:f>
              <c:numCache>
                <c:formatCode>General</c:formatCode>
                <c:ptCount val="2"/>
              </c:numCache>
            </c:numRef>
          </c:val>
        </c:ser>
        <c:dLbls>
          <c:showLegendKey val="0"/>
          <c:showVal val="1"/>
          <c:showCatName val="0"/>
          <c:showSerName val="0"/>
          <c:showPercent val="0"/>
          <c:showBubbleSize val="0"/>
        </c:dLbls>
        <c:gapWidth val="95"/>
        <c:gapDepth val="95"/>
        <c:shape val="cylinder"/>
        <c:axId val="35857536"/>
        <c:axId val="35859072"/>
        <c:axId val="0"/>
      </c:bar3DChart>
      <c:catAx>
        <c:axId val="35857536"/>
        <c:scaling>
          <c:orientation val="minMax"/>
        </c:scaling>
        <c:delete val="0"/>
        <c:axPos val="l"/>
        <c:majorTickMark val="none"/>
        <c:minorTickMark val="none"/>
        <c:tickLblPos val="nextTo"/>
        <c:crossAx val="35859072"/>
        <c:crossesAt val="0"/>
        <c:auto val="1"/>
        <c:lblAlgn val="ctr"/>
        <c:lblOffset val="100"/>
        <c:noMultiLvlLbl val="0"/>
      </c:catAx>
      <c:valAx>
        <c:axId val="35859072"/>
        <c:scaling>
          <c:orientation val="minMax"/>
        </c:scaling>
        <c:delete val="1"/>
        <c:axPos val="b"/>
        <c:numFmt formatCode="0%" sourceLinked="1"/>
        <c:majorTickMark val="none"/>
        <c:minorTickMark val="none"/>
        <c:tickLblPos val="nextTo"/>
        <c:crossAx val="35857536"/>
        <c:crosses val="autoZero"/>
        <c:crossBetween val="between"/>
        <c:majorUnit val="4"/>
        <c:minorUnit val="4"/>
      </c:valAx>
    </c:plotArea>
    <c:plotVisOnly val="1"/>
    <c:dispBlanksAs val="gap"/>
    <c:showDLblsOverMax val="0"/>
  </c:chart>
  <c:txPr>
    <a:bodyPr/>
    <a:lstStyle/>
    <a:p>
      <a:pPr>
        <a:defRPr sz="1800"/>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Hoja1!$B$1</c:f>
              <c:strCache>
                <c:ptCount val="1"/>
                <c:pt idx="0">
                  <c:v>Serie 1</c:v>
                </c:pt>
              </c:strCache>
            </c:strRef>
          </c:tx>
          <c:invertIfNegative val="0"/>
          <c:dLbls>
            <c:dLbl>
              <c:idx val="0"/>
              <c:layout/>
              <c:tx>
                <c:rich>
                  <a:bodyPr/>
                  <a:lstStyle/>
                  <a:p>
                    <a:r>
                      <a:rPr lang="en-US" dirty="0" smtClean="0"/>
                      <a:t>9%</a:t>
                    </a:r>
                    <a:endParaRPr lang="en-US" dirty="0"/>
                  </a:p>
                </c:rich>
              </c:tx>
              <c:showLegendKey val="0"/>
              <c:showVal val="1"/>
              <c:showCatName val="0"/>
              <c:showSerName val="0"/>
              <c:showPercent val="0"/>
              <c:showBubbleSize val="0"/>
            </c:dLbl>
            <c:dLbl>
              <c:idx val="1"/>
              <c:layout/>
              <c:tx>
                <c:rich>
                  <a:bodyPr/>
                  <a:lstStyle/>
                  <a:p>
                    <a:r>
                      <a:rPr lang="en-US" dirty="0" smtClean="0"/>
                      <a:t>6%</a:t>
                    </a:r>
                    <a:endParaRPr lang="en-US" dirty="0"/>
                  </a:p>
                </c:rich>
              </c:tx>
              <c:showLegendKey val="0"/>
              <c:showVal val="1"/>
              <c:showCatName val="0"/>
              <c:showSerName val="0"/>
              <c:showPercent val="0"/>
              <c:showBubbleSize val="0"/>
            </c:dLbl>
            <c:dLbl>
              <c:idx val="2"/>
              <c:layout/>
              <c:tx>
                <c:rich>
                  <a:bodyPr/>
                  <a:lstStyle/>
                  <a:p>
                    <a:r>
                      <a:rPr lang="en-US" dirty="0" smtClean="0"/>
                      <a:t>3%</a:t>
                    </a:r>
                    <a:endParaRPr lang="en-US" dirty="0"/>
                  </a:p>
                </c:rich>
              </c:tx>
              <c:showLegendKey val="0"/>
              <c:showVal val="1"/>
              <c:showCatName val="0"/>
              <c:showSerName val="0"/>
              <c:showPercent val="0"/>
              <c:showBubbleSize val="0"/>
            </c:dLbl>
            <c:dLbl>
              <c:idx val="3"/>
              <c:tx>
                <c:rich>
                  <a:bodyPr/>
                  <a:lstStyle/>
                  <a:p>
                    <a:r>
                      <a:rPr lang="en-US" smtClean="0"/>
                      <a:t>66%</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Hoja1!$A$2:$A$4</c:f>
              <c:strCache>
                <c:ptCount val="3"/>
                <c:pt idx="0">
                  <c:v>Hospital</c:v>
                </c:pt>
                <c:pt idx="1">
                  <c:v>Primaria/Otra Residencia</c:v>
                </c:pt>
                <c:pt idx="2">
                  <c:v>Domicilio</c:v>
                </c:pt>
              </c:strCache>
            </c:strRef>
          </c:cat>
          <c:val>
            <c:numRef>
              <c:f>Hoja1!$B$2:$B$4</c:f>
              <c:numCache>
                <c:formatCode>0</c:formatCode>
                <c:ptCount val="3"/>
                <c:pt idx="0">
                  <c:v>9</c:v>
                </c:pt>
                <c:pt idx="1">
                  <c:v>6</c:v>
                </c:pt>
                <c:pt idx="2">
                  <c:v>3</c:v>
                </c:pt>
              </c:numCache>
            </c:numRef>
          </c:val>
        </c:ser>
        <c:ser>
          <c:idx val="1"/>
          <c:order val="1"/>
          <c:tx>
            <c:strRef>
              <c:f>Hoja1!$C$1</c:f>
              <c:strCache>
                <c:ptCount val="1"/>
                <c:pt idx="0">
                  <c:v>Columna1</c:v>
                </c:pt>
              </c:strCache>
            </c:strRef>
          </c:tx>
          <c:invertIfNegative val="0"/>
          <c:cat>
            <c:strRef>
              <c:f>Hoja1!$A$2:$A$4</c:f>
              <c:strCache>
                <c:ptCount val="3"/>
                <c:pt idx="0">
                  <c:v>Hospital</c:v>
                </c:pt>
                <c:pt idx="1">
                  <c:v>Primaria/Otra Residencia</c:v>
                </c:pt>
                <c:pt idx="2">
                  <c:v>Domicilio</c:v>
                </c:pt>
              </c:strCache>
            </c:strRef>
          </c:cat>
          <c:val>
            <c:numRef>
              <c:f>Hoja1!$C$2:$C$4</c:f>
              <c:numCache>
                <c:formatCode>General</c:formatCode>
                <c:ptCount val="3"/>
              </c:numCache>
            </c:numRef>
          </c:val>
        </c:ser>
        <c:ser>
          <c:idx val="2"/>
          <c:order val="2"/>
          <c:tx>
            <c:strRef>
              <c:f>Hoja1!$D$1</c:f>
              <c:strCache>
                <c:ptCount val="1"/>
                <c:pt idx="0">
                  <c:v>Columna2</c:v>
                </c:pt>
              </c:strCache>
            </c:strRef>
          </c:tx>
          <c:invertIfNegative val="0"/>
          <c:cat>
            <c:strRef>
              <c:f>Hoja1!$A$2:$A$4</c:f>
              <c:strCache>
                <c:ptCount val="3"/>
                <c:pt idx="0">
                  <c:v>Hospital</c:v>
                </c:pt>
                <c:pt idx="1">
                  <c:v>Primaria/Otra Residencia</c:v>
                </c:pt>
                <c:pt idx="2">
                  <c:v>Domicilio</c:v>
                </c:pt>
              </c:strCache>
            </c:strRef>
          </c:cat>
          <c:val>
            <c:numRef>
              <c:f>Hoja1!$D$2:$D$4</c:f>
              <c:numCache>
                <c:formatCode>General</c:formatCode>
                <c:ptCount val="3"/>
              </c:numCache>
            </c:numRef>
          </c:val>
        </c:ser>
        <c:dLbls>
          <c:showLegendKey val="0"/>
          <c:showVal val="0"/>
          <c:showCatName val="0"/>
          <c:showSerName val="0"/>
          <c:showPercent val="0"/>
          <c:showBubbleSize val="0"/>
        </c:dLbls>
        <c:gapWidth val="150"/>
        <c:axId val="34514432"/>
        <c:axId val="34515968"/>
      </c:barChart>
      <c:catAx>
        <c:axId val="34514432"/>
        <c:scaling>
          <c:orientation val="minMax"/>
        </c:scaling>
        <c:delete val="0"/>
        <c:axPos val="l"/>
        <c:numFmt formatCode="@" sourceLinked="1"/>
        <c:majorTickMark val="out"/>
        <c:minorTickMark val="none"/>
        <c:tickLblPos val="nextTo"/>
        <c:crossAx val="34515968"/>
        <c:crosses val="autoZero"/>
        <c:auto val="1"/>
        <c:lblAlgn val="ctr"/>
        <c:lblOffset val="100"/>
        <c:noMultiLvlLbl val="0"/>
      </c:catAx>
      <c:valAx>
        <c:axId val="34515968"/>
        <c:scaling>
          <c:orientation val="minMax"/>
        </c:scaling>
        <c:delete val="0"/>
        <c:axPos val="b"/>
        <c:majorGridlines/>
        <c:numFmt formatCode="0%" sourceLinked="0"/>
        <c:majorTickMark val="out"/>
        <c:minorTickMark val="none"/>
        <c:tickLblPos val="nextTo"/>
        <c:crossAx val="34514432"/>
        <c:crosses val="autoZero"/>
        <c:crossBetween val="between"/>
        <c:dispUnits>
          <c:builtInUnit val="hundreds"/>
        </c:dispUnits>
      </c:valAx>
    </c:plotArea>
    <c:plotVisOnly val="1"/>
    <c:dispBlanksAs val="gap"/>
    <c:showDLblsOverMax val="0"/>
  </c:chart>
  <c:txPr>
    <a:bodyPr/>
    <a:lstStyle/>
    <a:p>
      <a:pPr>
        <a:defRPr sz="1800"/>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Hoja1!$B$1</c:f>
              <c:strCache>
                <c:ptCount val="1"/>
                <c:pt idx="0">
                  <c:v>Serie 1</c:v>
                </c:pt>
              </c:strCache>
            </c:strRef>
          </c:tx>
          <c:invertIfNegative val="0"/>
          <c:dLbls>
            <c:dLbl>
              <c:idx val="0"/>
              <c:layout/>
              <c:tx>
                <c:rich>
                  <a:bodyPr/>
                  <a:lstStyle/>
                  <a:p>
                    <a:r>
                      <a:rPr lang="en-US" smtClean="0"/>
                      <a:t>2%</a:t>
                    </a:r>
                    <a:endParaRPr lang="en-US"/>
                  </a:p>
                </c:rich>
              </c:tx>
              <c:showLegendKey val="0"/>
              <c:showVal val="1"/>
              <c:showCatName val="0"/>
              <c:showSerName val="0"/>
              <c:showPercent val="0"/>
              <c:showBubbleSize val="0"/>
            </c:dLbl>
            <c:dLbl>
              <c:idx val="1"/>
              <c:layout/>
              <c:tx>
                <c:rich>
                  <a:bodyPr/>
                  <a:lstStyle/>
                  <a:p>
                    <a:r>
                      <a:rPr lang="en-US" smtClean="0"/>
                      <a:t>8%</a:t>
                    </a:r>
                    <a:endParaRPr lang="en-US"/>
                  </a:p>
                </c:rich>
              </c:tx>
              <c:showLegendKey val="0"/>
              <c:showVal val="1"/>
              <c:showCatName val="0"/>
              <c:showSerName val="0"/>
              <c:showPercent val="0"/>
              <c:showBubbleSize val="0"/>
            </c:dLbl>
            <c:dLbl>
              <c:idx val="2"/>
              <c:layout/>
              <c:tx>
                <c:rich>
                  <a:bodyPr/>
                  <a:lstStyle/>
                  <a:p>
                    <a:r>
                      <a:rPr lang="en-US" smtClean="0"/>
                      <a:t>24%</a:t>
                    </a:r>
                    <a:endParaRPr lang="en-US"/>
                  </a:p>
                </c:rich>
              </c:tx>
              <c:showLegendKey val="0"/>
              <c:showVal val="1"/>
              <c:showCatName val="0"/>
              <c:showSerName val="0"/>
              <c:showPercent val="0"/>
              <c:showBubbleSize val="0"/>
            </c:dLbl>
            <c:dLbl>
              <c:idx val="3"/>
              <c:layout/>
              <c:tx>
                <c:rich>
                  <a:bodyPr/>
                  <a:lstStyle/>
                  <a:p>
                    <a:r>
                      <a:rPr lang="en-US" smtClean="0"/>
                      <a:t>66%</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Hoja1!$A$2:$A$5</c:f>
              <c:strCache>
                <c:ptCount val="4"/>
                <c:pt idx="0">
                  <c:v>0</c:v>
                </c:pt>
                <c:pt idx="1">
                  <c:v>1-3</c:v>
                </c:pt>
                <c:pt idx="2">
                  <c:v>4-6</c:v>
                </c:pt>
                <c:pt idx="3">
                  <c:v>7</c:v>
                </c:pt>
              </c:strCache>
            </c:strRef>
          </c:cat>
          <c:val>
            <c:numRef>
              <c:f>Hoja1!$B$2:$B$5</c:f>
              <c:numCache>
                <c:formatCode>0</c:formatCode>
                <c:ptCount val="4"/>
                <c:pt idx="0">
                  <c:v>2</c:v>
                </c:pt>
                <c:pt idx="1">
                  <c:v>8</c:v>
                </c:pt>
                <c:pt idx="2">
                  <c:v>24</c:v>
                </c:pt>
                <c:pt idx="3">
                  <c:v>66</c:v>
                </c:pt>
              </c:numCache>
            </c:numRef>
          </c:val>
        </c:ser>
        <c:ser>
          <c:idx val="1"/>
          <c:order val="1"/>
          <c:tx>
            <c:strRef>
              <c:f>Hoja1!$C$1</c:f>
              <c:strCache>
                <c:ptCount val="1"/>
                <c:pt idx="0">
                  <c:v>Columna1</c:v>
                </c:pt>
              </c:strCache>
            </c:strRef>
          </c:tx>
          <c:invertIfNegative val="0"/>
          <c:cat>
            <c:strRef>
              <c:f>Hoja1!$A$2:$A$5</c:f>
              <c:strCache>
                <c:ptCount val="4"/>
                <c:pt idx="0">
                  <c:v>0</c:v>
                </c:pt>
                <c:pt idx="1">
                  <c:v>1-3</c:v>
                </c:pt>
                <c:pt idx="2">
                  <c:v>4-6</c:v>
                </c:pt>
                <c:pt idx="3">
                  <c:v>7</c:v>
                </c:pt>
              </c:strCache>
            </c:strRef>
          </c:cat>
          <c:val>
            <c:numRef>
              <c:f>Hoja1!$C$2:$C$5</c:f>
              <c:numCache>
                <c:formatCode>General</c:formatCode>
                <c:ptCount val="4"/>
              </c:numCache>
            </c:numRef>
          </c:val>
        </c:ser>
        <c:ser>
          <c:idx val="2"/>
          <c:order val="2"/>
          <c:tx>
            <c:strRef>
              <c:f>Hoja1!$D$1</c:f>
              <c:strCache>
                <c:ptCount val="1"/>
                <c:pt idx="0">
                  <c:v>Columna2</c:v>
                </c:pt>
              </c:strCache>
            </c:strRef>
          </c:tx>
          <c:invertIfNegative val="0"/>
          <c:cat>
            <c:strRef>
              <c:f>Hoja1!$A$2:$A$5</c:f>
              <c:strCache>
                <c:ptCount val="4"/>
                <c:pt idx="0">
                  <c:v>0</c:v>
                </c:pt>
                <c:pt idx="1">
                  <c:v>1-3</c:v>
                </c:pt>
                <c:pt idx="2">
                  <c:v>4-6</c:v>
                </c:pt>
                <c:pt idx="3">
                  <c:v>7</c:v>
                </c:pt>
              </c:strCache>
            </c:strRef>
          </c:cat>
          <c:val>
            <c:numRef>
              <c:f>Hoja1!$D$2:$D$5</c:f>
              <c:numCache>
                <c:formatCode>General</c:formatCode>
                <c:ptCount val="4"/>
              </c:numCache>
            </c:numRef>
          </c:val>
        </c:ser>
        <c:dLbls>
          <c:showLegendKey val="0"/>
          <c:showVal val="0"/>
          <c:showCatName val="0"/>
          <c:showSerName val="0"/>
          <c:showPercent val="0"/>
          <c:showBubbleSize val="0"/>
        </c:dLbls>
        <c:gapWidth val="150"/>
        <c:axId val="40784256"/>
        <c:axId val="40785792"/>
      </c:barChart>
      <c:catAx>
        <c:axId val="40784256"/>
        <c:scaling>
          <c:orientation val="minMax"/>
        </c:scaling>
        <c:delete val="0"/>
        <c:axPos val="l"/>
        <c:numFmt formatCode="@" sourceLinked="1"/>
        <c:majorTickMark val="out"/>
        <c:minorTickMark val="none"/>
        <c:tickLblPos val="nextTo"/>
        <c:crossAx val="40785792"/>
        <c:crosses val="autoZero"/>
        <c:auto val="1"/>
        <c:lblAlgn val="ctr"/>
        <c:lblOffset val="100"/>
        <c:noMultiLvlLbl val="0"/>
      </c:catAx>
      <c:valAx>
        <c:axId val="40785792"/>
        <c:scaling>
          <c:orientation val="minMax"/>
        </c:scaling>
        <c:delete val="0"/>
        <c:axPos val="b"/>
        <c:majorGridlines/>
        <c:numFmt formatCode="0%" sourceLinked="0"/>
        <c:majorTickMark val="out"/>
        <c:minorTickMark val="none"/>
        <c:tickLblPos val="nextTo"/>
        <c:crossAx val="40784256"/>
        <c:crosses val="autoZero"/>
        <c:crossBetween val="between"/>
        <c:dispUnits>
          <c:builtInUnit val="hundreds"/>
        </c:dispUnits>
      </c:valAx>
    </c:plotArea>
    <c:plotVisOnly val="1"/>
    <c:dispBlanksAs val="gap"/>
    <c:showDLblsOverMax val="0"/>
  </c:chart>
  <c:txPr>
    <a:bodyPr/>
    <a:lstStyle/>
    <a:p>
      <a:pPr>
        <a:defRPr sz="1800"/>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Hoja1!$B$1</c:f>
              <c:strCache>
                <c:ptCount val="1"/>
                <c:pt idx="0">
                  <c:v>Serie 1</c:v>
                </c:pt>
              </c:strCache>
            </c:strRef>
          </c:tx>
          <c:invertIfNegative val="0"/>
          <c:dLbls>
            <c:dLbl>
              <c:idx val="0"/>
              <c:layout/>
              <c:tx>
                <c:rich>
                  <a:bodyPr/>
                  <a:lstStyle/>
                  <a:p>
                    <a:r>
                      <a:rPr lang="en-US" dirty="0" smtClean="0"/>
                      <a:t>35%</a:t>
                    </a:r>
                    <a:endParaRPr lang="en-US" dirty="0"/>
                  </a:p>
                </c:rich>
              </c:tx>
              <c:showLegendKey val="0"/>
              <c:showVal val="1"/>
              <c:showCatName val="0"/>
              <c:showSerName val="0"/>
              <c:showPercent val="0"/>
              <c:showBubbleSize val="0"/>
            </c:dLbl>
            <c:dLbl>
              <c:idx val="1"/>
              <c:layout/>
              <c:tx>
                <c:rich>
                  <a:bodyPr/>
                  <a:lstStyle/>
                  <a:p>
                    <a:r>
                      <a:rPr lang="en-US" dirty="0" smtClean="0"/>
                      <a:t>39%</a:t>
                    </a:r>
                    <a:endParaRPr lang="en-US" dirty="0"/>
                  </a:p>
                </c:rich>
              </c:tx>
              <c:showLegendKey val="0"/>
              <c:showVal val="1"/>
              <c:showCatName val="0"/>
              <c:showSerName val="0"/>
              <c:showPercent val="0"/>
              <c:showBubbleSize val="0"/>
            </c:dLbl>
            <c:dLbl>
              <c:idx val="2"/>
              <c:layout/>
              <c:tx>
                <c:rich>
                  <a:bodyPr/>
                  <a:lstStyle/>
                  <a:p>
                    <a:r>
                      <a:rPr lang="en-US" dirty="0" smtClean="0"/>
                      <a:t>37%</a:t>
                    </a:r>
                    <a:endParaRPr lang="en-US" dirty="0"/>
                  </a:p>
                </c:rich>
              </c:tx>
              <c:showLegendKey val="0"/>
              <c:showVal val="1"/>
              <c:showCatName val="0"/>
              <c:showSerName val="0"/>
              <c:showPercent val="0"/>
              <c:showBubbleSize val="0"/>
            </c:dLbl>
            <c:dLbl>
              <c:idx val="3"/>
              <c:layout/>
              <c:tx>
                <c:rich>
                  <a:bodyPr/>
                  <a:lstStyle/>
                  <a:p>
                    <a:r>
                      <a:rPr lang="en-US" dirty="0" smtClean="0"/>
                      <a:t>30%</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Hoja1!$A$2:$A$5</c:f>
              <c:strCache>
                <c:ptCount val="4"/>
                <c:pt idx="0">
                  <c:v>Antipsicóticos</c:v>
                </c:pt>
                <c:pt idx="1">
                  <c:v>Antidepresivos</c:v>
                </c:pt>
                <c:pt idx="2">
                  <c:v>Ansiolíticos</c:v>
                </c:pt>
                <c:pt idx="3">
                  <c:v>Hipnóticos</c:v>
                </c:pt>
              </c:strCache>
            </c:strRef>
          </c:cat>
          <c:val>
            <c:numRef>
              <c:f>Hoja1!$B$2:$B$5</c:f>
              <c:numCache>
                <c:formatCode>0</c:formatCode>
                <c:ptCount val="4"/>
                <c:pt idx="0">
                  <c:v>35</c:v>
                </c:pt>
                <c:pt idx="1">
                  <c:v>39</c:v>
                </c:pt>
                <c:pt idx="2">
                  <c:v>37</c:v>
                </c:pt>
                <c:pt idx="3">
                  <c:v>30</c:v>
                </c:pt>
              </c:numCache>
            </c:numRef>
          </c:val>
        </c:ser>
        <c:ser>
          <c:idx val="1"/>
          <c:order val="1"/>
          <c:tx>
            <c:strRef>
              <c:f>Hoja1!$C$1</c:f>
              <c:strCache>
                <c:ptCount val="1"/>
                <c:pt idx="0">
                  <c:v>Columna1</c:v>
                </c:pt>
              </c:strCache>
            </c:strRef>
          </c:tx>
          <c:invertIfNegative val="0"/>
          <c:cat>
            <c:strRef>
              <c:f>Hoja1!$A$2:$A$5</c:f>
              <c:strCache>
                <c:ptCount val="4"/>
                <c:pt idx="0">
                  <c:v>Antipsicóticos</c:v>
                </c:pt>
                <c:pt idx="1">
                  <c:v>Antidepresivos</c:v>
                </c:pt>
                <c:pt idx="2">
                  <c:v>Ansiolíticos</c:v>
                </c:pt>
                <c:pt idx="3">
                  <c:v>Hipnóticos</c:v>
                </c:pt>
              </c:strCache>
            </c:strRef>
          </c:cat>
          <c:val>
            <c:numRef>
              <c:f>Hoja1!$C$2:$C$5</c:f>
              <c:numCache>
                <c:formatCode>General</c:formatCode>
                <c:ptCount val="4"/>
              </c:numCache>
            </c:numRef>
          </c:val>
        </c:ser>
        <c:ser>
          <c:idx val="2"/>
          <c:order val="2"/>
          <c:tx>
            <c:strRef>
              <c:f>Hoja1!$D$1</c:f>
              <c:strCache>
                <c:ptCount val="1"/>
                <c:pt idx="0">
                  <c:v>Columna2</c:v>
                </c:pt>
              </c:strCache>
            </c:strRef>
          </c:tx>
          <c:invertIfNegative val="0"/>
          <c:cat>
            <c:strRef>
              <c:f>Hoja1!$A$2:$A$5</c:f>
              <c:strCache>
                <c:ptCount val="4"/>
                <c:pt idx="0">
                  <c:v>Antipsicóticos</c:v>
                </c:pt>
                <c:pt idx="1">
                  <c:v>Antidepresivos</c:v>
                </c:pt>
                <c:pt idx="2">
                  <c:v>Ansiolíticos</c:v>
                </c:pt>
                <c:pt idx="3">
                  <c:v>Hipnóticos</c:v>
                </c:pt>
              </c:strCache>
            </c:strRef>
          </c:cat>
          <c:val>
            <c:numRef>
              <c:f>Hoja1!$D$2:$D$5</c:f>
              <c:numCache>
                <c:formatCode>General</c:formatCode>
                <c:ptCount val="4"/>
              </c:numCache>
            </c:numRef>
          </c:val>
        </c:ser>
        <c:dLbls>
          <c:showLegendKey val="0"/>
          <c:showVal val="0"/>
          <c:showCatName val="0"/>
          <c:showSerName val="0"/>
          <c:showPercent val="0"/>
          <c:showBubbleSize val="0"/>
        </c:dLbls>
        <c:gapWidth val="150"/>
        <c:axId val="89863680"/>
        <c:axId val="89865216"/>
      </c:barChart>
      <c:catAx>
        <c:axId val="89863680"/>
        <c:scaling>
          <c:orientation val="minMax"/>
        </c:scaling>
        <c:delete val="0"/>
        <c:axPos val="l"/>
        <c:numFmt formatCode="@" sourceLinked="1"/>
        <c:majorTickMark val="out"/>
        <c:minorTickMark val="none"/>
        <c:tickLblPos val="nextTo"/>
        <c:crossAx val="89865216"/>
        <c:crosses val="autoZero"/>
        <c:auto val="1"/>
        <c:lblAlgn val="ctr"/>
        <c:lblOffset val="100"/>
        <c:noMultiLvlLbl val="0"/>
      </c:catAx>
      <c:valAx>
        <c:axId val="89865216"/>
        <c:scaling>
          <c:orientation val="minMax"/>
        </c:scaling>
        <c:delete val="0"/>
        <c:axPos val="b"/>
        <c:majorGridlines/>
        <c:numFmt formatCode="0%" sourceLinked="0"/>
        <c:majorTickMark val="out"/>
        <c:minorTickMark val="none"/>
        <c:tickLblPos val="nextTo"/>
        <c:crossAx val="89863680"/>
        <c:crosses val="autoZero"/>
        <c:crossBetween val="between"/>
        <c:dispUnits>
          <c:builtInUnit val="hundreds"/>
        </c:dispUnits>
      </c:valAx>
    </c:plotArea>
    <c:plotVisOnly val="1"/>
    <c:dispBlanksAs val="gap"/>
    <c:showDLblsOverMax val="0"/>
  </c:chart>
  <c:txPr>
    <a:bodyPr/>
    <a:lstStyle/>
    <a:p>
      <a:pPr>
        <a:defRPr sz="1800"/>
      </a:pPr>
      <a:endParaRPr lang="es-E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Hoja1!$B$1</c:f>
              <c:strCache>
                <c:ptCount val="1"/>
                <c:pt idx="0">
                  <c:v>Serie 1</c:v>
                </c:pt>
              </c:strCache>
            </c:strRef>
          </c:tx>
          <c:invertIfNegative val="0"/>
          <c:dLbls>
            <c:dLbl>
              <c:idx val="0"/>
              <c:layout/>
              <c:tx>
                <c:rich>
                  <a:bodyPr/>
                  <a:lstStyle/>
                  <a:p>
                    <a:r>
                      <a:rPr lang="en-US" dirty="0" smtClean="0"/>
                      <a:t>0,53%</a:t>
                    </a:r>
                    <a:endParaRPr lang="en-US" dirty="0"/>
                  </a:p>
                </c:rich>
              </c:tx>
              <c:showLegendKey val="0"/>
              <c:showVal val="1"/>
              <c:showCatName val="0"/>
              <c:showSerName val="0"/>
              <c:showPercent val="0"/>
              <c:showBubbleSize val="0"/>
            </c:dLbl>
            <c:dLbl>
              <c:idx val="1"/>
              <c:layout>
                <c:manualLayout>
                  <c:x val="9.0912006340647146E-3"/>
                  <c:y val="2.9893100389975502E-3"/>
                </c:manualLayout>
              </c:layout>
              <c:tx>
                <c:rich>
                  <a:bodyPr/>
                  <a:lstStyle/>
                  <a:p>
                    <a:r>
                      <a:rPr lang="en-US" dirty="0" smtClean="0"/>
                      <a:t>1,95%</a:t>
                    </a:r>
                    <a:endParaRPr lang="en-US" dirty="0"/>
                  </a:p>
                </c:rich>
              </c:tx>
              <c:showLegendKey val="0"/>
              <c:showVal val="1"/>
              <c:showCatName val="0"/>
              <c:showSerName val="0"/>
              <c:showPercent val="0"/>
              <c:showBubbleSize val="0"/>
            </c:dLbl>
            <c:dLbl>
              <c:idx val="2"/>
              <c:tx>
                <c:rich>
                  <a:bodyPr/>
                  <a:lstStyle/>
                  <a:p>
                    <a:r>
                      <a:rPr lang="en-US" smtClean="0"/>
                      <a:t>24%</a:t>
                    </a:r>
                    <a:endParaRPr lang="en-US"/>
                  </a:p>
                </c:rich>
              </c:tx>
              <c:showLegendKey val="0"/>
              <c:showVal val="1"/>
              <c:showCatName val="0"/>
              <c:showSerName val="0"/>
              <c:showPercent val="0"/>
              <c:showBubbleSize val="0"/>
            </c:dLbl>
            <c:dLbl>
              <c:idx val="3"/>
              <c:tx>
                <c:rich>
                  <a:bodyPr/>
                  <a:lstStyle/>
                  <a:p>
                    <a:r>
                      <a:rPr lang="en-US" smtClean="0"/>
                      <a:t>66%</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Hoja1!$A$2:$A$3</c:f>
              <c:strCache>
                <c:ptCount val="2"/>
                <c:pt idx="0">
                  <c:v>PEG</c:v>
                </c:pt>
                <c:pt idx="1">
                  <c:v>SNG</c:v>
                </c:pt>
              </c:strCache>
            </c:strRef>
          </c:cat>
          <c:val>
            <c:numRef>
              <c:f>Hoja1!$B$2:$B$3</c:f>
              <c:numCache>
                <c:formatCode>0.00</c:formatCode>
                <c:ptCount val="2"/>
                <c:pt idx="0">
                  <c:v>0.53</c:v>
                </c:pt>
                <c:pt idx="1">
                  <c:v>1.95</c:v>
                </c:pt>
              </c:numCache>
            </c:numRef>
          </c:val>
        </c:ser>
        <c:ser>
          <c:idx val="1"/>
          <c:order val="1"/>
          <c:tx>
            <c:strRef>
              <c:f>Hoja1!$C$1</c:f>
              <c:strCache>
                <c:ptCount val="1"/>
                <c:pt idx="0">
                  <c:v>Columna1</c:v>
                </c:pt>
              </c:strCache>
            </c:strRef>
          </c:tx>
          <c:invertIfNegative val="0"/>
          <c:cat>
            <c:strRef>
              <c:f>Hoja1!$A$2:$A$3</c:f>
              <c:strCache>
                <c:ptCount val="2"/>
                <c:pt idx="0">
                  <c:v>PEG</c:v>
                </c:pt>
                <c:pt idx="1">
                  <c:v>SNG</c:v>
                </c:pt>
              </c:strCache>
            </c:strRef>
          </c:cat>
          <c:val>
            <c:numRef>
              <c:f>Hoja1!$C$2:$C$3</c:f>
              <c:numCache>
                <c:formatCode>General</c:formatCode>
                <c:ptCount val="2"/>
              </c:numCache>
            </c:numRef>
          </c:val>
        </c:ser>
        <c:ser>
          <c:idx val="2"/>
          <c:order val="2"/>
          <c:tx>
            <c:strRef>
              <c:f>Hoja1!$D$1</c:f>
              <c:strCache>
                <c:ptCount val="1"/>
                <c:pt idx="0">
                  <c:v>Columna2</c:v>
                </c:pt>
              </c:strCache>
            </c:strRef>
          </c:tx>
          <c:invertIfNegative val="0"/>
          <c:cat>
            <c:strRef>
              <c:f>Hoja1!$A$2:$A$3</c:f>
              <c:strCache>
                <c:ptCount val="2"/>
                <c:pt idx="0">
                  <c:v>PEG</c:v>
                </c:pt>
                <c:pt idx="1">
                  <c:v>SNG</c:v>
                </c:pt>
              </c:strCache>
            </c:strRef>
          </c:cat>
          <c:val>
            <c:numRef>
              <c:f>Hoja1!$D$2:$D$3</c:f>
              <c:numCache>
                <c:formatCode>General</c:formatCode>
                <c:ptCount val="2"/>
              </c:numCache>
            </c:numRef>
          </c:val>
        </c:ser>
        <c:dLbls>
          <c:showLegendKey val="0"/>
          <c:showVal val="0"/>
          <c:showCatName val="0"/>
          <c:showSerName val="0"/>
          <c:showPercent val="0"/>
          <c:showBubbleSize val="0"/>
        </c:dLbls>
        <c:gapWidth val="150"/>
        <c:axId val="117402240"/>
        <c:axId val="117420416"/>
      </c:barChart>
      <c:catAx>
        <c:axId val="117402240"/>
        <c:scaling>
          <c:orientation val="minMax"/>
        </c:scaling>
        <c:delete val="0"/>
        <c:axPos val="l"/>
        <c:numFmt formatCode="@" sourceLinked="1"/>
        <c:majorTickMark val="out"/>
        <c:minorTickMark val="none"/>
        <c:tickLblPos val="nextTo"/>
        <c:crossAx val="117420416"/>
        <c:crosses val="autoZero"/>
        <c:auto val="1"/>
        <c:lblAlgn val="ctr"/>
        <c:lblOffset val="100"/>
        <c:noMultiLvlLbl val="0"/>
      </c:catAx>
      <c:valAx>
        <c:axId val="117420416"/>
        <c:scaling>
          <c:orientation val="minMax"/>
        </c:scaling>
        <c:delete val="0"/>
        <c:axPos val="b"/>
        <c:majorGridlines/>
        <c:numFmt formatCode="0.00%" sourceLinked="0"/>
        <c:majorTickMark val="out"/>
        <c:minorTickMark val="none"/>
        <c:tickLblPos val="nextTo"/>
        <c:crossAx val="117402240"/>
        <c:crosses val="autoZero"/>
        <c:crossBetween val="between"/>
        <c:dispUnits>
          <c:builtInUnit val="hundreds"/>
        </c:dispUnits>
      </c:valAx>
    </c:plotArea>
    <c:plotVisOnly val="1"/>
    <c:dispBlanksAs val="gap"/>
    <c:showDLblsOverMax val="0"/>
  </c:chart>
  <c:txPr>
    <a:bodyPr/>
    <a:lstStyle/>
    <a:p>
      <a:pPr>
        <a:defRPr sz="1800"/>
      </a:pPr>
      <a:endParaRPr lang="es-E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smtClean="0"/>
              <a:t>Altas</a:t>
            </a:r>
            <a:r>
              <a:rPr lang="en-US" baseline="0" dirty="0" smtClean="0"/>
              <a:t> </a:t>
            </a:r>
            <a:r>
              <a:rPr lang="en-US" baseline="0" dirty="0" err="1" smtClean="0"/>
              <a:t>por</a:t>
            </a:r>
            <a:r>
              <a:rPr lang="en-US" baseline="0" dirty="0" smtClean="0"/>
              <a:t> </a:t>
            </a:r>
            <a:r>
              <a:rPr lang="en-US" baseline="0" dirty="0" err="1" smtClean="0"/>
              <a:t>Motivos</a:t>
            </a: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Ventas</c:v>
                </c:pt>
              </c:strCache>
            </c:strRef>
          </c:tx>
          <c:dPt>
            <c:idx val="1"/>
            <c:bubble3D val="0"/>
            <c:spPr>
              <a:solidFill>
                <a:schemeClr val="accent1">
                  <a:lumMod val="40000"/>
                  <a:lumOff val="60000"/>
                </a:schemeClr>
              </a:solidFill>
            </c:spPr>
          </c:dPt>
          <c:dPt>
            <c:idx val="2"/>
            <c:bubble3D val="0"/>
            <c:spPr>
              <a:solidFill>
                <a:srgbClr val="FFC000"/>
              </a:solidFill>
            </c:spPr>
          </c:dPt>
          <c:dPt>
            <c:idx val="3"/>
            <c:bubble3D val="0"/>
            <c:spPr>
              <a:solidFill>
                <a:srgbClr val="FFFF00"/>
              </a:solidFill>
            </c:spPr>
          </c:dPt>
          <c:dPt>
            <c:idx val="4"/>
            <c:bubble3D val="0"/>
            <c:spPr>
              <a:solidFill>
                <a:srgbClr val="92D050"/>
              </a:solidFill>
            </c:spPr>
          </c:dPt>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dLbl>
              <c:idx val="2"/>
              <c:layout/>
              <c:showLegendKey val="0"/>
              <c:showVal val="1"/>
              <c:showCatName val="0"/>
              <c:showSerName val="0"/>
              <c:showPercent val="0"/>
              <c:showBubbleSize val="0"/>
            </c:dLbl>
            <c:dLbl>
              <c:idx val="3"/>
              <c:layout/>
              <c:showLegendKey val="0"/>
              <c:showVal val="1"/>
              <c:showCatName val="0"/>
              <c:showSerName val="0"/>
              <c:showPercent val="0"/>
              <c:showBubbleSize val="0"/>
            </c:dLbl>
            <c:dLbl>
              <c:idx val="4"/>
              <c:layout/>
              <c:showLegendKey val="0"/>
              <c:showVal val="1"/>
              <c:showCatName val="0"/>
              <c:showSerName val="0"/>
              <c:showPercent val="0"/>
              <c:showBubbleSize val="0"/>
            </c:dLbl>
            <c:showLegendKey val="0"/>
            <c:showVal val="0"/>
            <c:showCatName val="0"/>
            <c:showSerName val="0"/>
            <c:showPercent val="0"/>
            <c:showBubbleSize val="0"/>
          </c:dLbls>
          <c:cat>
            <c:strRef>
              <c:f>Hoja1!$A$2:$A$6</c:f>
              <c:strCache>
                <c:ptCount val="5"/>
                <c:pt idx="0">
                  <c:v>Propio domicilio</c:v>
                </c:pt>
                <c:pt idx="1">
                  <c:v>Exitus</c:v>
                </c:pt>
                <c:pt idx="2">
                  <c:v>Traslado a otro Centro Sociosanitario</c:v>
                </c:pt>
                <c:pt idx="3">
                  <c:v>Traslado a Hospital de Agudos</c:v>
                </c:pt>
                <c:pt idx="4">
                  <c:v>Traslados a una Residencia Social</c:v>
                </c:pt>
              </c:strCache>
            </c:strRef>
          </c:cat>
          <c:val>
            <c:numRef>
              <c:f>Hoja1!$B$2:$B$6</c:f>
              <c:numCache>
                <c:formatCode>0%</c:formatCode>
                <c:ptCount val="5"/>
                <c:pt idx="0">
                  <c:v>0.35</c:v>
                </c:pt>
                <c:pt idx="1">
                  <c:v>0.43</c:v>
                </c:pt>
                <c:pt idx="2">
                  <c:v>0.05</c:v>
                </c:pt>
                <c:pt idx="3">
                  <c:v>0.05</c:v>
                </c:pt>
                <c:pt idx="4">
                  <c:v>0.12</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5829396325459322"/>
          <c:y val="2.6479603718599923E-2"/>
          <c:w val="0.34170603674540684"/>
          <c:h val="0.97352039628140008"/>
        </c:manualLayout>
      </c:layout>
      <c:overlay val="0"/>
    </c:legend>
    <c:plotVisOnly val="1"/>
    <c:dispBlanksAs val="gap"/>
    <c:showDLblsOverMax val="0"/>
  </c:chart>
  <c:txPr>
    <a:bodyPr/>
    <a:lstStyle/>
    <a:p>
      <a:pPr>
        <a:defRPr sz="1800"/>
      </a:pPr>
      <a:endParaRPr lang="es-E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s-ES"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es-ES" sz="1200"/>
            </a:lvl1pPr>
          </a:lstStyle>
          <a:p>
            <a:fld id="{00F830A1-3891-4B82-A120-081866556DA0}" type="datetimeFigureOut">
              <a:pPr/>
              <a:t>23/04/2015</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es-ES"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es-ES" sz="1200"/>
            </a:lvl1pPr>
          </a:lstStyle>
          <a:p>
            <a:fld id="{58CC9574-A819-4FE4-99A7-1E27AD09ADC2}" type="slidenum">
              <a:pPr/>
              <a:t>‹Nº›</a:t>
            </a:fld>
            <a:endParaRPr lang="es-ES"/>
          </a:p>
        </p:txBody>
      </p:sp>
    </p:spTree>
    <p:extLst>
      <p:ext uri="{BB962C8B-B14F-4D97-AF65-F5344CB8AC3E}">
        <p14:creationId xmlns:p14="http://schemas.microsoft.com/office/powerpoint/2010/main" val="3411379890"/>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mtClean="0"/>
              <a:t>Este </a:t>
            </a:r>
            <a:r>
              <a:rPr lang="es-ES" dirty="0" smtClean="0"/>
              <a:t>Esta presentación, que se recomienda ver en modo de presentación, muestra las nuevas funciones de PowerPoint. Estas diapositivas están diseñadas para ofrecerle excelentes ideas para las presentaciones que creará en PowerPoint 2010.</a:t>
            </a:r>
          </a:p>
          <a:p>
            <a:endParaRPr lang="es-ES" dirty="0" smtClean="0"/>
          </a:p>
          <a:p>
            <a:r>
              <a:rPr lang="es-ES" dirty="0" smtClean="0"/>
              <a:t>Para obtener más plantillas de muestra, haga clic en la pestaña Archivo y después, en la ficha Nuevo, haga clic en Plantillas de muestra.</a:t>
            </a:r>
          </a:p>
        </p:txBody>
      </p:sp>
      <p:sp>
        <p:nvSpPr>
          <p:cNvPr id="4" name="Slide Number Placeholder 3"/>
          <p:cNvSpPr>
            <a:spLocks noGrp="1"/>
          </p:cNvSpPr>
          <p:nvPr>
            <p:ph type="sldNum" sz="quarter" idx="10"/>
          </p:nvPr>
        </p:nvSpPr>
        <p:spPr/>
        <p:txBody>
          <a:bodyPr/>
          <a:lstStyle/>
          <a:p>
            <a:fld id="{58CC9574-A819-4FE4-99A7-1E27AD09ADC2}" type="slidenum">
              <a:rPr lang="es-ES" smtClean="0"/>
              <a:pPr/>
              <a:t>1</a:t>
            </a:fld>
            <a:endParaRPr 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10</a:t>
            </a:fld>
            <a:endParaRPr lang="es-E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8CC9574-A819-4FE4-99A7-1E27AD09ADC2}" type="slidenum">
              <a:rPr lang="es-ES" smtClean="0"/>
              <a:pPr/>
              <a:t>11</a:t>
            </a:fld>
            <a:endParaRPr lang="es-ES"/>
          </a:p>
        </p:txBody>
      </p:sp>
    </p:spTree>
    <p:extLst>
      <p:ext uri="{BB962C8B-B14F-4D97-AF65-F5344CB8AC3E}">
        <p14:creationId xmlns:p14="http://schemas.microsoft.com/office/powerpoint/2010/main" val="3319401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8CC9574-A819-4FE4-99A7-1E27AD09ADC2}" type="slidenum">
              <a:rPr lang="es-ES" smtClean="0"/>
              <a:pPr/>
              <a:t>12</a:t>
            </a:fld>
            <a:endParaRPr lang="es-ES"/>
          </a:p>
        </p:txBody>
      </p:sp>
    </p:spTree>
    <p:extLst>
      <p:ext uri="{BB962C8B-B14F-4D97-AF65-F5344CB8AC3E}">
        <p14:creationId xmlns:p14="http://schemas.microsoft.com/office/powerpoint/2010/main" val="3319401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8CC9574-A819-4FE4-99A7-1E27AD09ADC2}" type="slidenum">
              <a:rPr lang="es-ES" smtClean="0"/>
              <a:pPr/>
              <a:t>13</a:t>
            </a:fld>
            <a:endParaRPr lang="es-ES"/>
          </a:p>
        </p:txBody>
      </p:sp>
    </p:spTree>
    <p:extLst>
      <p:ext uri="{BB962C8B-B14F-4D97-AF65-F5344CB8AC3E}">
        <p14:creationId xmlns:p14="http://schemas.microsoft.com/office/powerpoint/2010/main" val="3319401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8CC9574-A819-4FE4-99A7-1E27AD09ADC2}" type="slidenum">
              <a:rPr lang="es-ES" smtClean="0"/>
              <a:pPr/>
              <a:t>14</a:t>
            </a:fld>
            <a:endParaRPr lang="es-ES"/>
          </a:p>
        </p:txBody>
      </p:sp>
    </p:spTree>
    <p:extLst>
      <p:ext uri="{BB962C8B-B14F-4D97-AF65-F5344CB8AC3E}">
        <p14:creationId xmlns:p14="http://schemas.microsoft.com/office/powerpoint/2010/main" val="3319401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8CC9574-A819-4FE4-99A7-1E27AD09ADC2}" type="slidenum">
              <a:rPr lang="es-ES" smtClean="0"/>
              <a:pPr/>
              <a:t>15</a:t>
            </a:fld>
            <a:endParaRPr lang="es-ES"/>
          </a:p>
        </p:txBody>
      </p:sp>
    </p:spTree>
    <p:extLst>
      <p:ext uri="{BB962C8B-B14F-4D97-AF65-F5344CB8AC3E}">
        <p14:creationId xmlns:p14="http://schemas.microsoft.com/office/powerpoint/2010/main" val="3319401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8CC9574-A819-4FE4-99A7-1E27AD09ADC2}" type="slidenum">
              <a:rPr lang="es-ES" smtClean="0"/>
              <a:pPr/>
              <a:t>16</a:t>
            </a:fld>
            <a:endParaRPr lang="es-ES"/>
          </a:p>
        </p:txBody>
      </p:sp>
    </p:spTree>
    <p:extLst>
      <p:ext uri="{BB962C8B-B14F-4D97-AF65-F5344CB8AC3E}">
        <p14:creationId xmlns:p14="http://schemas.microsoft.com/office/powerpoint/2010/main" val="3319401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25</a:t>
            </a:fld>
            <a:endParaRPr lang="es-E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26</a:t>
            </a:fld>
            <a:endParaRPr lang="es-E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27</a:t>
            </a:fld>
            <a:endParaRPr lang="es-E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pPr/>
              <a:t>2</a:t>
            </a:fld>
            <a:endParaRPr lang="es-E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28</a:t>
            </a:fld>
            <a:endParaRPr lang="es-E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29</a:t>
            </a:fld>
            <a:endParaRPr lang="es-E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pPr/>
              <a:t>3</a:t>
            </a:fld>
            <a:endParaRPr lang="es-E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58CC9574-A819-4FE4-99A7-1E27AD09ADC2}" type="slidenum">
              <a:rPr lang="es-ES" smtClean="0"/>
              <a:pPr/>
              <a:t>4</a:t>
            </a:fld>
            <a:endParaRPr lang="es-E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5</a:t>
            </a:fld>
            <a:endParaRPr lang="es-E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6</a:t>
            </a:fld>
            <a:endParaRPr lang="es-E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7</a:t>
            </a:fld>
            <a:endParaRPr lang="es-E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8</a:t>
            </a:fld>
            <a:endParaRPr lang="es-E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9</a:t>
            </a:fld>
            <a:endParaRPr lang="es-E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a:solidFill>
                <a:srgbClr val="F47F28"/>
              </a:solidFill>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23/04/2015</a:t>
            </a:fld>
            <a:endParaRPr kumimoji="0" lang="es-ES"/>
          </a:p>
        </p:txBody>
      </p:sp>
      <p:sp>
        <p:nvSpPr>
          <p:cNvPr id="5" name="Footer Placeholder 4"/>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es-ES" sz="2200" kern="1200">
                <a:solidFill>
                  <a:schemeClr val="tx1">
                    <a:lumMod val="75000"/>
                    <a:lumOff val="25000"/>
                  </a:schemeClr>
                </a:solidFill>
                <a:latin typeface="Calibri" pitchFamily="34" charset="0"/>
                <a:ea typeface="+mn-ea"/>
                <a:cs typeface="+mn-cs"/>
              </a:defRPr>
            </a:lvl1pPr>
          </a:lstStyle>
          <a:p>
            <a:pPr lvl="0"/>
            <a:r>
              <a:rPr kumimoji="0" lang="es-ES"/>
              <a:t>Haga clic para modificar el estilo de subtítulo del patrón</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es-ES"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es-ES" smtClean="0"/>
              <a:t>Haga clic para modificar el estilo de título del patrón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ido multimedia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23/04/2015</a:t>
            </a:fld>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b="1">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a:p>
        </p:txBody>
      </p:sp>
      <p:sp>
        <p:nvSpPr>
          <p:cNvPr id="9" name="Media Placeholder 8"/>
          <p:cNvSpPr>
            <a:spLocks noGrp="1"/>
          </p:cNvSpPr>
          <p:nvPr>
            <p:ph type="media" sz="quarter" idx="13"/>
          </p:nvPr>
        </p:nvSpPr>
        <p:spPr>
          <a:xfrm>
            <a:off x="587022" y="838200"/>
            <a:ext cx="4873752" cy="3812822"/>
          </a:xfrm>
        </p:spPr>
        <p:txBody>
          <a:bodyPr/>
          <a:lstStyle>
            <a:lvl1pPr eaLnBrk="1" latinLnBrk="0" hangingPunct="1">
              <a:buNone/>
              <a:defRPr kumimoji="0" lang="es-ES"/>
            </a:lvl1pPr>
          </a:lstStyle>
          <a:p>
            <a:pPr eaLnBrk="1" latinLnBrk="0" hangingPunct="1"/>
            <a:r>
              <a:rPr lang="es-ES" smtClean="0"/>
              <a:t>Haga clic en el icono para agregar medios</a:t>
            </a:r>
            <a:endParaRP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es-ES" sz="2400">
                <a:solidFill>
                  <a:schemeClr val="bg1"/>
                </a:solidFill>
              </a:defRPr>
            </a:lvl1pPr>
          </a:lstStyle>
          <a:p>
            <a:pPr lvl="0" eaLnBrk="1" latinLnBrk="0" hangingPunct="1"/>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b="1">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smtClean="0"/>
              <a:t>Haga clic en el icono para agregar una imagen</a:t>
            </a:r>
            <a:endParaRPr/>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23/04/2015</a:t>
            </a:fld>
            <a:endParaRPr kumimoji="0" lang="es-ES"/>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ítulo y text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A258050E-B668-4FA7-85AD-C750C80A6E9B}" type="datetimeFigureOut">
              <a:pPr/>
              <a:t>23/04/2015</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240D5ECE-8B49-45CD-BE81-EF81920D1969}" type="slidenum">
              <a:pPr/>
              <a:t>‹Nº›</a:t>
            </a:fld>
            <a:endParaRPr kumimoji="0" lang="es-ES"/>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es-ES" sz="2800" b="1" kern="1200" baseline="0">
                <a:solidFill>
                  <a:schemeClr val="bg1"/>
                </a:solidFill>
                <a:latin typeface="+mn-lt"/>
                <a:ea typeface="+mn-ea"/>
                <a:cs typeface="+mn-cs"/>
              </a:defRPr>
            </a:lvl1pPr>
          </a:lstStyle>
          <a:p>
            <a:r>
              <a:rPr kumimoji="0" lang="es-ES"/>
              <a:t>    Haga clic para modificar el estilo de título del patrón</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Texto y títul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pPr/>
              <a:t>23/04/2015</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En blanco">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pPr/>
              <a:t>23/04/2015</a:t>
            </a:fld>
            <a:endParaRPr kumimoji="0" lang="es-ES"/>
          </a:p>
        </p:txBody>
      </p:sp>
      <p:sp>
        <p:nvSpPr>
          <p:cNvPr id="3" name="Footer Placeholder 2"/>
          <p:cNvSpPr>
            <a:spLocks noGrp="1"/>
          </p:cNvSpPr>
          <p:nvPr>
            <p:ph type="ftr" sz="quarter" idx="11"/>
          </p:nvPr>
        </p:nvSpPr>
        <p:spPr/>
        <p:txBody>
          <a:bodyPr/>
          <a:lstStyle/>
          <a:p>
            <a:endParaRPr kumimoji="0" lang="es-ES"/>
          </a:p>
        </p:txBody>
      </p:sp>
      <p:sp>
        <p:nvSpPr>
          <p:cNvPr id="4" name="Slide Number Placeholder 3"/>
          <p:cNvSpPr>
            <a:spLocks noGrp="1"/>
          </p:cNvSpPr>
          <p:nvPr>
            <p:ph type="sldNum" sz="quarter" idx="12"/>
          </p:nvPr>
        </p:nvSpPr>
        <p:spPr/>
        <p:txBody>
          <a:bodyPr/>
          <a:lstStyle/>
          <a:p>
            <a:fld id="{73820FCD-5F4C-4989-BE05-0A8208BCBC21}" type="slidenum">
              <a:pPr/>
              <a:t>‹Nº›</a:t>
            </a:fld>
            <a:endParaRPr kumimoji="0" lang="es-E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eaLnBrk="1" latinLnBrk="0" hangingPunct="1">
              <a:defRPr kumimoji="0" lang="es-ES" sz="3000" b="1" cap="all"/>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es-ES" sz="1800">
                <a:solidFill>
                  <a:schemeClr val="tx1">
                    <a:lumMod val="65000"/>
                    <a:lumOff val="35000"/>
                  </a:schemeClr>
                </a:solidFill>
              </a:defRPr>
            </a:lvl1pPr>
            <a:lvl2pPr marL="457200" indent="0" eaLnBrk="1" latinLnBrk="0" hangingPunct="1">
              <a:buNone/>
              <a:defRPr kumimoji="0" lang="es-ES" sz="1800">
                <a:solidFill>
                  <a:schemeClr val="tx1">
                    <a:tint val="75000"/>
                  </a:schemeClr>
                </a:solidFill>
              </a:defRPr>
            </a:lvl2pPr>
            <a:lvl3pPr marL="914400" indent="0" eaLnBrk="1" latinLnBrk="0" hangingPunct="1">
              <a:buNone/>
              <a:defRPr kumimoji="0" lang="es-ES" sz="1600">
                <a:solidFill>
                  <a:schemeClr val="tx1">
                    <a:tint val="75000"/>
                  </a:schemeClr>
                </a:solidFill>
              </a:defRPr>
            </a:lvl3pPr>
            <a:lvl4pPr marL="1371600" indent="0" eaLnBrk="1" latinLnBrk="0" hangingPunct="1">
              <a:buNone/>
              <a:defRPr kumimoji="0" lang="es-ES" sz="1400">
                <a:solidFill>
                  <a:schemeClr val="tx1">
                    <a:tint val="75000"/>
                  </a:schemeClr>
                </a:solidFill>
              </a:defRPr>
            </a:lvl4pPr>
            <a:lvl5pPr marL="1828800" indent="0" eaLnBrk="1" latinLnBrk="0" hangingPunct="1">
              <a:buNone/>
              <a:defRPr kumimoji="0" lang="es-ES" sz="1400">
                <a:solidFill>
                  <a:schemeClr val="tx1">
                    <a:tint val="75000"/>
                  </a:schemeClr>
                </a:solidFill>
              </a:defRPr>
            </a:lvl5pPr>
            <a:lvl6pPr marL="2286000" indent="0" eaLnBrk="1" latinLnBrk="0" hangingPunct="1">
              <a:buNone/>
              <a:defRPr kumimoji="0" lang="es-ES" sz="1400">
                <a:solidFill>
                  <a:schemeClr val="tx1">
                    <a:tint val="75000"/>
                  </a:schemeClr>
                </a:solidFill>
              </a:defRPr>
            </a:lvl6pPr>
            <a:lvl7pPr marL="2743200" indent="0" eaLnBrk="1" latinLnBrk="0" hangingPunct="1">
              <a:buNone/>
              <a:defRPr kumimoji="0" lang="es-ES" sz="1400">
                <a:solidFill>
                  <a:schemeClr val="tx1">
                    <a:tint val="75000"/>
                  </a:schemeClr>
                </a:solidFill>
              </a:defRPr>
            </a:lvl7pPr>
            <a:lvl8pPr marL="3200400" indent="0" eaLnBrk="1" latinLnBrk="0" hangingPunct="1">
              <a:buNone/>
              <a:defRPr kumimoji="0" lang="es-ES" sz="1400">
                <a:solidFill>
                  <a:schemeClr val="tx1">
                    <a:tint val="75000"/>
                  </a:schemeClr>
                </a:solidFill>
              </a:defRPr>
            </a:lvl8pPr>
            <a:lvl9pPr marL="3657600" indent="0" eaLnBrk="1" latinLnBrk="0" hangingPunct="1">
              <a:buNone/>
              <a:defRPr kumimoji="0" lang="es-ES" sz="1400">
                <a:solidFill>
                  <a:schemeClr val="tx1">
                    <a:tint val="75000"/>
                  </a:schemeClr>
                </a:solidFill>
              </a:defRPr>
            </a:lvl9pPr>
          </a:lstStyle>
          <a:p>
            <a:pPr lvl="0" eaLnBrk="1" latinLnBrk="0" hangingPunct="1"/>
            <a:r>
              <a:rPr lang="es-ES" smtClean="0"/>
              <a:t>Haga clic para modificar el estilo de texto del patrón</a:t>
            </a:r>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t>             </a:t>
            </a: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t>       </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ítulo y contenid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eaLnBrk="1" latinLnBrk="0" hangingPunct="1">
              <a:defRPr kumimoji="0" lang="es-ES" sz="3000" b="0">
                <a:solidFill>
                  <a:schemeClr val="tx1">
                    <a:lumMod val="85000"/>
                    <a:lumOff val="15000"/>
                  </a:schemeClr>
                </a:solidFill>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pPr/>
              <a:t>23/04/2015</a:t>
            </a:fld>
            <a:endParaRPr kumimoji="0" lang="es-ES"/>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contenid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pPr/>
              <a:t>23/04/2015</a:t>
            </a:fld>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Dos objeto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es-ES" sz="2800">
                <a:solidFill>
                  <a:schemeClr val="bg1"/>
                </a:solidFill>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A258050E-B668-4FA7-85AD-C750C80A6E9B}" type="datetimeFigureOut">
              <a:pPr/>
              <a:t>23/04/2015</a:t>
            </a:fld>
            <a:endParaRPr kumimoji="0" lang="es-ES"/>
          </a:p>
        </p:txBody>
      </p:sp>
      <p:sp>
        <p:nvSpPr>
          <p:cNvPr id="6" name="Footer Placeholder 5"/>
          <p:cNvSpPr>
            <a:spLocks noGrp="1"/>
          </p:cNvSpPr>
          <p:nvPr>
            <p:ph type="ftr" sz="quarter" idx="11"/>
          </p:nvPr>
        </p:nvSpPr>
        <p:spPr/>
        <p:txBody>
          <a:bodyPr/>
          <a:lstStyle/>
          <a:p>
            <a:endParaRPr kumimoji="0" lang="es-ES"/>
          </a:p>
        </p:txBody>
      </p:sp>
      <p:sp>
        <p:nvSpPr>
          <p:cNvPr id="7" name="Slide Number Placeholder 6"/>
          <p:cNvSpPr>
            <a:spLocks noGrp="1"/>
          </p:cNvSpPr>
          <p:nvPr>
            <p:ph type="sldNum" sz="quarter" idx="12"/>
          </p:nvPr>
        </p:nvSpPr>
        <p:spPr/>
        <p:txBody>
          <a:bodyPr/>
          <a:lstStyle/>
          <a:p>
            <a:fld id="{240D5ECE-8B49-45CD-BE81-EF81920D1969}" type="slidenum">
              <a:pPr/>
              <a:t>‹Nº›</a:t>
            </a:fld>
            <a:endParaRPr kumimoji="0" lang="es-E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23/04/2015</a:t>
            </a:fld>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eaLnBrk="1" latinLnBrk="0" hangingPunct="1">
              <a:defRPr kumimoji="0" lang="es-ES"/>
            </a:lvl1pPr>
          </a:lstStyle>
          <a:p>
            <a:pPr eaLnBrk="1" latinLnBrk="0" hangingPunct="1"/>
            <a:r>
              <a:rPr lang="es-ES" smtClean="0"/>
              <a:t>Haga clic para modificar el estilo de título del patrón</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ólo el títul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pPr/>
              <a:t>23/04/2015</a:t>
            </a:fld>
            <a:endParaRPr kumimoji="0" lang="es-ES"/>
          </a:p>
        </p:txBody>
      </p:sp>
      <p:sp>
        <p:nvSpPr>
          <p:cNvPr id="3" name="Footer Placeholder 2"/>
          <p:cNvSpPr>
            <a:spLocks noGrp="1"/>
          </p:cNvSpPr>
          <p:nvPr>
            <p:ph type="ftr" sz="quarter" idx="11"/>
          </p:nvPr>
        </p:nvSpPr>
        <p:spPr/>
        <p:txBody>
          <a:bodyPr/>
          <a:lstStyle/>
          <a:p>
            <a:endParaRPr kumimoji="0" lang="es-ES"/>
          </a:p>
        </p:txBody>
      </p:sp>
      <p:sp>
        <p:nvSpPr>
          <p:cNvPr id="4" name="Slide Number Placeholder 3"/>
          <p:cNvSpPr>
            <a:spLocks noGrp="1"/>
          </p:cNvSpPr>
          <p:nvPr>
            <p:ph type="sldNum" sz="quarter" idx="12"/>
          </p:nvPr>
        </p:nvSpPr>
        <p:spPr/>
        <p:txBody>
          <a:bodyPr/>
          <a:lstStyle/>
          <a:p>
            <a:fld id="{240D5ECE-8B49-45CD-BE81-EF81920D1969}" type="slidenum">
              <a:pPr/>
              <a:t>‹Nº›</a:t>
            </a:fld>
            <a:endParaRPr kumimoji="0" lang="es-ES"/>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es-ES"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es-ES"/>
              <a:t>Haga clic para modificar el estilo de título del patrón</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es-ES" sz="2800" kern="1200">
                <a:solidFill>
                  <a:srgbClr val="2E507A">
                    <a:alpha val="81000"/>
                  </a:srgbClr>
                </a:solidFill>
                <a:latin typeface="+mn-lt"/>
                <a:ea typeface="+mn-ea"/>
                <a:cs typeface="+mn-cs"/>
              </a:defRPr>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ítulo con texto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23/04/2015</a:t>
            </a:fld>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es-ES" sz="4000" kern="1200">
                <a:solidFill>
                  <a:schemeClr val="bg1"/>
                </a:solidFill>
                <a:latin typeface="+mn-lt"/>
                <a:ea typeface="+mn-ea"/>
                <a:cs typeface="+mn-cs"/>
              </a:defRPr>
            </a:lvl1pPr>
          </a:lstStyle>
          <a:p>
            <a:pPr eaLnBrk="1" latinLnBrk="0" hangingPunct="1"/>
            <a:r>
              <a:rPr lang="es-ES" smtClean="0"/>
              <a:t>Haga clic para modificar el estilo de título del patrón</a:t>
            </a:r>
            <a:endParaRPr/>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es-ES" sz="1800" b="1" kern="1200">
                <a:solidFill>
                  <a:schemeClr val="bg1">
                    <a:lumMod val="65000"/>
                  </a:schemeClr>
                </a:solidFill>
                <a:latin typeface="Calibri" pitchFamily="34" charset="0"/>
                <a:ea typeface="+mn-ea"/>
                <a:cs typeface="+mn-cs"/>
              </a:defRPr>
            </a:lvl1pPr>
          </a:lstStyle>
          <a:p>
            <a:pPr lvl="0"/>
            <a:r>
              <a:rPr kumimoji="0" lang="es-ES"/>
              <a:t>Haga clic para modificar el estilo de subtítulo del patrón</a:t>
            </a:r>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es-ES" sz="2800">
                <a:solidFill>
                  <a:schemeClr val="bg1"/>
                </a:solidFill>
              </a:defRPr>
            </a:lvl1pPr>
            <a:lvl2pPr eaLnBrk="1" latinLnBrk="0" hangingPunct="1">
              <a:defRPr kumimoji="0" lang="es-ES" sz="2800">
                <a:solidFill>
                  <a:schemeClr val="bg1"/>
                </a:solidFill>
              </a:defRPr>
            </a:lvl2pPr>
            <a:lvl3pPr eaLnBrk="1" latinLnBrk="0" hangingPunct="1">
              <a:defRPr kumimoji="0" lang="es-ES" sz="2400">
                <a:solidFill>
                  <a:schemeClr val="bg1"/>
                </a:solidFill>
              </a:defRPr>
            </a:lvl3pPr>
            <a:lvl4pPr eaLnBrk="1" latinLnBrk="0" hangingPunct="1">
              <a:defRPr kumimoji="0" lang="es-ES" sz="2000">
                <a:solidFill>
                  <a:schemeClr val="bg1"/>
                </a:solidFill>
              </a:defRPr>
            </a:lvl4pPr>
            <a:lvl5pPr eaLnBrk="1" latinLnBrk="0" hangingPunct="1">
              <a:defRPr kumimoji="0" lang="es-ES" sz="2000">
                <a:solidFill>
                  <a:schemeClr val="bg1"/>
                </a:solidFill>
              </a:defRPr>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es-ES" sz="1400">
                <a:solidFill>
                  <a:schemeClr val="tx1">
                    <a:lumMod val="75000"/>
                    <a:lumOff val="25000"/>
                  </a:schemeClr>
                </a:solidFill>
              </a:defRPr>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23/04/2015</a:t>
            </a:fld>
            <a:endParaRPr kumimoji="0" lang="es-ES"/>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A258050E-B668-4FA7-85AD-C750C80A6E9B}" type="datetimeFigureOut">
              <a:pPr/>
              <a:t>23/04/2015</a:t>
            </a:fld>
            <a:endParaRPr kumimoji="0" lang="es-E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kumimoji="0" lang="es-E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240D5ECE-8B49-45CD-BE81-EF81920D1969}" type="slidenum">
              <a:pPr/>
              <a:t>‹Nº›</a:t>
            </a:fld>
            <a:endParaRPr kumimoji="0" lang="es-E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id="1" dur="indefinite" restart="never" nodeType="tmRoot"/>
      </p:par>
    </p:tnLst>
  </p:timing>
  <p:txStyles>
    <p:titleStyle>
      <a:lvl1pPr algn="ctr"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hyperlink" Target="http://www.madrid.org/cs/Satellite?c=PMAY_Centro_FA&amp;cid=1142579766941&amp;language=es&amp;pageid=1163607147802&amp;pagename=PMAY/PMAY_Centro_FA/PMAY_CentroDetalle" TargetMode="External"/><Relationship Id="rId13" Type="http://schemas.openxmlformats.org/officeDocument/2006/relationships/hyperlink" Target="http://www.madrid.org/cs/Satellite?c=PMAY_Centro_FA&amp;cid=1164901654392&amp;language=es&amp;pageid=1163607147802&amp;pagename=PMAY/PMAY_Centro_FA/PMAY_CentroDetalle" TargetMode="External"/><Relationship Id="rId18" Type="http://schemas.openxmlformats.org/officeDocument/2006/relationships/hyperlink" Target="http://www.madrid.org/cs/Satellite?c=PMAY_Centro_FA&amp;cid=1164901654273&amp;language=es&amp;pageid=1163607147802&amp;pagename=PMAY/PMAY_Centro_FA/PMAY_CentroDetalle" TargetMode="External"/><Relationship Id="rId3" Type="http://schemas.openxmlformats.org/officeDocument/2006/relationships/hyperlink" Target="http://www.madrid.org/cs/Satellite?c=PMAY_Centro_FA&amp;cid=1164871315850&amp;language=es&amp;pageid=1163607147802&amp;pagename=PMAY/PMAY_Centro_FA/PMAY_CentroDetalle" TargetMode="External"/><Relationship Id="rId7" Type="http://schemas.openxmlformats.org/officeDocument/2006/relationships/hyperlink" Target="http://www.madrid.org/cs/Satellite?c=PMAY_Centro_FA&amp;cid=1164901654560&amp;language=es&amp;pageid=1163607147802&amp;pagename=PMAY/PMAY_Centro_FA/PMAY_CentroDetalle" TargetMode="External"/><Relationship Id="rId12" Type="http://schemas.openxmlformats.org/officeDocument/2006/relationships/hyperlink" Target="http://www.madrid.org/cs/Satellite?c=PMAY_Centro_FA&amp;cid=1164901654230&amp;language=es&amp;pageid=1163607147802&amp;pagename=PMAY/PMAY_Centro_FA/PMAY_CentroDetalle" TargetMode="External"/><Relationship Id="rId17" Type="http://schemas.openxmlformats.org/officeDocument/2006/relationships/hyperlink" Target="http://www.madrid.org/cs/Satellite?c=PMAY_Centro_FA&amp;cid=1142681291123&amp;language=es&amp;pageid=1163607147802&amp;pagename=PMAY/PMAY_Centro_FA/PMAY_CentroDetalle" TargetMode="External"/><Relationship Id="rId2" Type="http://schemas.openxmlformats.org/officeDocument/2006/relationships/hyperlink" Target="http://www.madrid.org/cs/Satellite?c=PMAY_Centro_FA&amp;cid=1164871315828&amp;language=es&amp;pageid=1163607147802&amp;pagename=PMAY/PMAY_Centro_FA/PMAY_CentroDetalle" TargetMode="External"/><Relationship Id="rId16" Type="http://schemas.openxmlformats.org/officeDocument/2006/relationships/hyperlink" Target="http://www.madrid.org/cs/Satellite?c=PMAY_Centro_FA&amp;cid=1142441588750&amp;language=es&amp;pageid=1163607147802&amp;pagename=PMAY/PMAY_Centro_FA/PMAY_CentroDetalle" TargetMode="External"/><Relationship Id="rId20" Type="http://schemas.openxmlformats.org/officeDocument/2006/relationships/hyperlink" Target="http://www.madrid.org/cs/Satellite?c=PMAY_Centro_FA&amp;cid=1164901654294&amp;language=es&amp;pageid=1163607147802&amp;pagename=PMAY/PMAY_Centro_FA/PMAY_CentroDetalle" TargetMode="External"/><Relationship Id="rId1" Type="http://schemas.openxmlformats.org/officeDocument/2006/relationships/slideLayout" Target="../slideLayouts/slideLayout4.xml"/><Relationship Id="rId6" Type="http://schemas.openxmlformats.org/officeDocument/2006/relationships/hyperlink" Target="http://www.madrid.org/cs/Satellite?c=PMAY_Centro_FA&amp;cid=1142397610779&amp;language=es&amp;pageid=1163607147802&amp;pagename=PMAY/PMAY_Centro_FA/PMAY_CentroDetalle" TargetMode="External"/><Relationship Id="rId11" Type="http://schemas.openxmlformats.org/officeDocument/2006/relationships/hyperlink" Target="http://www.madrid.org/cs/Satellite?c=PMAY_Centro_FA&amp;cid=1164901654209&amp;language=es&amp;pageid=1163607147802&amp;pagename=PMAY/PMAY_Centro_FA/PMAY_CentroDetalle" TargetMode="External"/><Relationship Id="rId5" Type="http://schemas.openxmlformats.org/officeDocument/2006/relationships/hyperlink" Target="http://www.madrid.org/cs/Satellite?c=PMAY_Centro_FA&amp;cid=1354396572577&amp;language=es&amp;pageid=1163607147802&amp;pagename=PMAY/PMAY_Centro_FA/PMAY_CentroDetalle" TargetMode="External"/><Relationship Id="rId15" Type="http://schemas.openxmlformats.org/officeDocument/2006/relationships/hyperlink" Target="http://www.madrid.org/cs/Satellite?c=PMAY_Centro_FA&amp;cid=1164901654252&amp;language=es&amp;pageid=1163607147802&amp;pagename=PMAY/PMAY_Centro_FA/PMAY_CentroDetalle" TargetMode="External"/><Relationship Id="rId10" Type="http://schemas.openxmlformats.org/officeDocument/2006/relationships/hyperlink" Target="http://www.madrid.org/cs/Satellite?c=PMAY_Centro_FA&amp;cid=1164971422722&amp;language=es&amp;pageid=1163607147802&amp;pagename=PMAY/PMAY_Centro_FA/PMAY_CentroDetalle" TargetMode="External"/><Relationship Id="rId19" Type="http://schemas.openxmlformats.org/officeDocument/2006/relationships/hyperlink" Target="http://www.madrid.org/cs/Satellite?c=PMAY_Centro_FA&amp;cid=1142397940706&amp;language=es&amp;pageid=1163607147802&amp;pagename=PMAY/PMAY_Centro_FA/PMAY_CentroDetalle" TargetMode="External"/><Relationship Id="rId4" Type="http://schemas.openxmlformats.org/officeDocument/2006/relationships/hyperlink" Target="http://www.madrid.org/cs/Satellite?c=PMAY_Centro_FA&amp;cid=1164971422615&amp;language=es&amp;pageid=1163607147802&amp;pagename=PMAY/PMAY_Centro_FA/PMAY_CentroDetalle" TargetMode="External"/><Relationship Id="rId9" Type="http://schemas.openxmlformats.org/officeDocument/2006/relationships/hyperlink" Target="http://www.madrid.org/cs/Satellite?c=PMAY_Centro_FA&amp;cid=1164971422765&amp;language=es&amp;pageid=1163607147802&amp;pagename=PMAY/PMAY_Centro_FA/PMAY_CentroDetalle" TargetMode="External"/><Relationship Id="rId14" Type="http://schemas.openxmlformats.org/officeDocument/2006/relationships/hyperlink" Target="http://www.madrid.org/cs/Satellite?c=PMAY_Centro_FA&amp;cid=1164871315744&amp;language=es&amp;pageid=1163607147802&amp;pagename=PMAY/PMAY_Centro_FA/PMAY_CentroDetalle"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www.madrid.org/cs/Satellite?c=PMAY_Centro_FA&amp;cid=1164871316348&amp;language=es&amp;pageid=1163607147802&amp;pagename=PMAY/PMAY_Centro_FA/PMAY_CentroDetalle" TargetMode="External"/><Relationship Id="rId13" Type="http://schemas.openxmlformats.org/officeDocument/2006/relationships/hyperlink" Target="http://www.madrid.org/cs/Satellite?c=PMAY_Centro_FA&amp;cid=1164871316242&amp;language=es&amp;pageid=1163607147802&amp;pagename=PMAY/PMAY_Centro_FA/PMAY_CentroDetalle" TargetMode="External"/><Relationship Id="rId18" Type="http://schemas.openxmlformats.org/officeDocument/2006/relationships/hyperlink" Target="http://www.madrid.org/cs/Satellite?c=PMAY_Centro_FA&amp;cid=1164871316284&amp;language=es&amp;pageid=1163607147802&amp;pagename=PMAY/PMAY_Centro_FA/PMAY_CentroDetalle" TargetMode="External"/><Relationship Id="rId26" Type="http://schemas.openxmlformats.org/officeDocument/2006/relationships/hyperlink" Target="http://www.madrid.org/cs/Satellite?c=PMAY_Centro_FA&amp;cid=1354265469557&amp;language=es&amp;pageid=1163607147802&amp;pagename=PMAY/PMAY_Centro_FA/PMAY_CentroDetalle" TargetMode="External"/><Relationship Id="rId3" Type="http://schemas.openxmlformats.org/officeDocument/2006/relationships/hyperlink" Target="http://www.madrid.org/cs/Satellite?c=PMAY_Centro_FA&amp;cid=1142397984912&amp;language=es&amp;pageid=1163607147802&amp;pagename=PMAY/PMAY_Centro_FA/PMAY_CentroDetalle" TargetMode="External"/><Relationship Id="rId21" Type="http://schemas.openxmlformats.org/officeDocument/2006/relationships/hyperlink" Target="http://www.madrid.org/cs/Satellite?c=PMAY_Centro_FA&amp;cid=1164871316305&amp;language=es&amp;pageid=1163607147802&amp;pagename=PMAY/PMAY_Centro_FA/PMAY_CentroDetalle" TargetMode="External"/><Relationship Id="rId7" Type="http://schemas.openxmlformats.org/officeDocument/2006/relationships/hyperlink" Target="http://www.madrid.org/cs/Satellite?c=PMAY_Centro_FA&amp;cid=1164901654539&amp;language=es&amp;pageid=1163607147802&amp;pagename=PMAY/PMAY_Centro_FA/PMAY_CentroDetalle" TargetMode="External"/><Relationship Id="rId12" Type="http://schemas.openxmlformats.org/officeDocument/2006/relationships/hyperlink" Target="http://www.madrid.org/cs/Satellite?c=PMAY_Centro_FA&amp;cid=1142581441678&amp;language=es&amp;pageid=1163607147802&amp;pagename=PMAY/PMAY_Centro_FA/PMAY_CentroDetalle" TargetMode="External"/><Relationship Id="rId17" Type="http://schemas.openxmlformats.org/officeDocument/2006/relationships/hyperlink" Target="http://www.madrid.org/cs/Satellite?c=PMAY_Centro_FA&amp;cid=1164901654434&amp;language=es&amp;pageid=1163607147802&amp;pagename=PMAY/PMAY_Centro_FA/PMAY_CentroDetalle" TargetMode="External"/><Relationship Id="rId25" Type="http://schemas.openxmlformats.org/officeDocument/2006/relationships/hyperlink" Target="http://www.madrid.org/cs/Satellite?c=PMAY_Centro_FA&amp;cid=1164871315807&amp;language=es&amp;pageid=1163607147802&amp;pagename=PMAY/PMAY_Centro_FA/PMAY_CentroDetalle" TargetMode="External"/><Relationship Id="rId2" Type="http://schemas.openxmlformats.org/officeDocument/2006/relationships/hyperlink" Target="http://www.madrid.org/cs/Satellite?c=PMAY_Centro_FA&amp;cid=1164871316327&amp;language=es&amp;pageid=1163607147802&amp;pagename=PMAY/PMAY_Centro_FA/PMAY_CentroDetalle" TargetMode="External"/><Relationship Id="rId16" Type="http://schemas.openxmlformats.org/officeDocument/2006/relationships/hyperlink" Target="http://www.madrid.org/cs/Satellite?c=PMAY_Centro_FA&amp;cid=1142441589862&amp;language=es&amp;pageid=1163607147802&amp;pagename=PMAY/PMAY_Centro_FA/PMAY_CentroDetalle" TargetMode="External"/><Relationship Id="rId20" Type="http://schemas.openxmlformats.org/officeDocument/2006/relationships/hyperlink" Target="http://www.madrid.org/cs/Satellite?c=PMAY_Centro_FA&amp;cid=1142581762024&amp;language=es&amp;pageid=1163607147802&amp;pagename=PMAY/PMAY_Centro_FA/PMAY_CentroDetalle" TargetMode="External"/><Relationship Id="rId29" Type="http://schemas.openxmlformats.org/officeDocument/2006/relationships/hyperlink" Target="http://www.madrid.org/cs/Satellite?c=PMAY_Centro_FA&amp;cid=1354333849664&amp;language=es&amp;pageid=1163607147802&amp;pagename=PMAY/PMAY_Centro_FA/PMAY_CentroDetalle" TargetMode="External"/><Relationship Id="rId1" Type="http://schemas.openxmlformats.org/officeDocument/2006/relationships/slideLayout" Target="../slideLayouts/slideLayout4.xml"/><Relationship Id="rId6" Type="http://schemas.openxmlformats.org/officeDocument/2006/relationships/hyperlink" Target="http://www.madrid.org/cs/Satellite?c=PMAY_Centro_FA&amp;cid=1142443416685&amp;language=es&amp;pageid=1163607147802&amp;pagename=PMAY/PMAY_Centro_FA/PMAY_CentroDetalle" TargetMode="External"/><Relationship Id="rId11" Type="http://schemas.openxmlformats.org/officeDocument/2006/relationships/hyperlink" Target="http://www.madrid.org/cs/Satellite?c=PMAY_Centro_FA&amp;cid=1164871315913&amp;language=es&amp;pageid=1163607147802&amp;pagename=PMAY/PMAY_Centro_FA/PMAY_CentroDetalle" TargetMode="External"/><Relationship Id="rId24" Type="http://schemas.openxmlformats.org/officeDocument/2006/relationships/hyperlink" Target="http://www.madrid.org/cs/Satellite?c=PMAY_Centro_FA&amp;cid=1142561478969&amp;language=es&amp;pageid=1163607147802&amp;pagename=PMAY/PMAY_Centro_FA/PMAY_CentroDetalle" TargetMode="External"/><Relationship Id="rId5" Type="http://schemas.openxmlformats.org/officeDocument/2006/relationships/hyperlink" Target="http://www.madrid.org/cs/Satellite?c=PMAY_Centro_FA&amp;cid=1354247107417&amp;language=es&amp;pageid=1163607147802&amp;pagename=PMAY/PMAY_Centro_FA/PMAY_CentroDetalle" TargetMode="External"/><Relationship Id="rId15" Type="http://schemas.openxmlformats.org/officeDocument/2006/relationships/hyperlink" Target="http://www.madrid.org/cs/Satellite?c=PMAY_Centro_FA&amp;cid=1164901654413&amp;language=es&amp;pageid=1163607147802&amp;pagename=PMAY/PMAY_Centro_FA/PMAY_CentroDetalle" TargetMode="External"/><Relationship Id="rId23" Type="http://schemas.openxmlformats.org/officeDocument/2006/relationships/hyperlink" Target="http://www.madrid.org/cs/Satellite?c=PMAY_Centro_FA&amp;cid=1142644416110&amp;language=es&amp;pageid=1163607147802&amp;pagename=PMAY/PMAY_Centro_FA/PMAY_CentroDetalle" TargetMode="External"/><Relationship Id="rId28" Type="http://schemas.openxmlformats.org/officeDocument/2006/relationships/hyperlink" Target="http://www.madrid.org/cs/Satellite?c=PMAY_Centro_FA&amp;cid=1164901654315&amp;language=es&amp;pageid=1163607147802&amp;pagename=PMAY/PMAY_Centro_FA/PMAY_CentroDetalle" TargetMode="External"/><Relationship Id="rId10" Type="http://schemas.openxmlformats.org/officeDocument/2006/relationships/hyperlink" Target="http://www.madrid.org/cs/Satellite?c=PMAY_Centro_FA&amp;cid=1164871316390&amp;language=es&amp;pageid=1163607147802&amp;pagename=PMAY/PMAY_Centro_FA/PMAY_CentroDetalle" TargetMode="External"/><Relationship Id="rId19" Type="http://schemas.openxmlformats.org/officeDocument/2006/relationships/hyperlink" Target="http://www.madrid.org/cs/Satellite?c=PMAY_Centro_FA&amp;cid=1142544041921&amp;language=es&amp;pageid=1163607147802&amp;pagename=PMAY/PMAY_Centro_FA/PMAY_CentroDetalle" TargetMode="External"/><Relationship Id="rId31" Type="http://schemas.openxmlformats.org/officeDocument/2006/relationships/hyperlink" Target="http://www.madrid.org/cs/Satellite?c=PMAY_Centro_FA&amp;cid=1354333869289&amp;language=es&amp;pageid=1163607147802&amp;pagename=PMAY/PMAY_Centro_FA/PMAY_CentroDetalle" TargetMode="External"/><Relationship Id="rId4" Type="http://schemas.openxmlformats.org/officeDocument/2006/relationships/hyperlink" Target="http://www.madrid.org/cs/Satellite?c=PMAY_Centro_FA&amp;cid=1164901654476&amp;language=es&amp;pageid=1163607147802&amp;pagename=PMAY/PMAY_Centro_FA/PMAY_CentroDetalle" TargetMode="External"/><Relationship Id="rId9" Type="http://schemas.openxmlformats.org/officeDocument/2006/relationships/hyperlink" Target="http://www.madrid.org/cs/Satellite?c=PMAY_Centro_FA&amp;cid=1164971419664&amp;language=es&amp;pageid=1163607147802&amp;pagename=PMAY/PMAY_Centro_FA/PMAY_CentroDetalle" TargetMode="External"/><Relationship Id="rId14" Type="http://schemas.openxmlformats.org/officeDocument/2006/relationships/hyperlink" Target="http://www.madrid.org/cs/Satellite?c=PMAY_Centro_FA&amp;cid=1164871316263&amp;language=es&amp;pageid=1163607147802&amp;pagename=PMAY/PMAY_Centro_FA/PMAY_CentroDetalle" TargetMode="External"/><Relationship Id="rId22" Type="http://schemas.openxmlformats.org/officeDocument/2006/relationships/hyperlink" Target="http://www.madrid.org/cs/Satellite?c=PMAY_Centro_FA&amp;cid=1164871315786&amp;language=es&amp;pageid=1163607147802&amp;pagename=PMAY/PMAY_Centro_FA/PMAY_CentroDetalle" TargetMode="External"/><Relationship Id="rId27" Type="http://schemas.openxmlformats.org/officeDocument/2006/relationships/hyperlink" Target="http://www.madrid.org/cs/Satellite?c=PMAY_Centro_FA&amp;cid=1164971420617&amp;language=es&amp;pageid=1163607147802&amp;pagename=PMAY/PMAY_Centro_FA/PMAY_CentroDetalle" TargetMode="External"/><Relationship Id="rId30" Type="http://schemas.openxmlformats.org/officeDocument/2006/relationships/hyperlink" Target="http://www.madrid.org/cs/Satellite?c=PMAY_Centro_FA&amp;cid=1142581442710&amp;language=es&amp;pageid=1163607147802&amp;pagename=PMAY/PMAY_Centro_FA/PMAY_CentroDetalle"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12.jpeg"/><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12.jpeg"/><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20.xml"/><Relationship Id="rId7" Type="http://schemas.openxmlformats.org/officeDocument/2006/relationships/image" Target="../media/image4.jpeg"/><Relationship Id="rId2" Type="http://schemas.openxmlformats.org/officeDocument/2006/relationships/slideLayout" Target="../slideLayouts/slideLayout14.xml"/><Relationship Id="rId1" Type="http://schemas.openxmlformats.org/officeDocument/2006/relationships/tags" Target="../tags/tag5.xml"/><Relationship Id="rId6" Type="http://schemas.openxmlformats.org/officeDocument/2006/relationships/image" Target="../media/image2.jpeg"/><Relationship Id="rId5" Type="http://schemas.openxmlformats.org/officeDocument/2006/relationships/image" Target="../media/image3.jpeg"/><Relationship Id="rId4" Type="http://schemas.openxmlformats.org/officeDocument/2006/relationships/image" Target="../media/image25.jpeg"/><Relationship Id="rId9" Type="http://schemas.openxmlformats.org/officeDocument/2006/relationships/image" Target="../media/image6.jpeg"/></Relationships>
</file>

<file path=ppt/slides/_rels/slide2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21.xml"/><Relationship Id="rId7" Type="http://schemas.openxmlformats.org/officeDocument/2006/relationships/image" Target="../media/image4.jpeg"/><Relationship Id="rId2" Type="http://schemas.openxmlformats.org/officeDocument/2006/relationships/slideLayout" Target="../slideLayouts/slideLayout14.xml"/><Relationship Id="rId1" Type="http://schemas.openxmlformats.org/officeDocument/2006/relationships/tags" Target="../tags/tag6.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26.jpeg"/><Relationship Id="rId9"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634451" y="1316420"/>
            <a:ext cx="5052349" cy="1416269"/>
          </a:xfrm>
        </p:spPr>
        <p:txBody>
          <a:bodyPr>
            <a:normAutofit/>
          </a:bodyPr>
          <a:lstStyle/>
          <a:p>
            <a:r>
              <a:rPr lang="es-ES" dirty="0" err="1" smtClean="0"/>
              <a:t>Hosp</a:t>
            </a:r>
            <a:r>
              <a:rPr lang="es-ES" dirty="0" smtClean="0"/>
              <a:t>. Gregorio Marañón, 23 de Abril 2.015</a:t>
            </a:r>
            <a:endParaRPr lang="es-ES" dirty="0"/>
          </a:p>
        </p:txBody>
      </p:sp>
      <p:sp>
        <p:nvSpPr>
          <p:cNvPr id="5" name="Title 4"/>
          <p:cNvSpPr>
            <a:spLocks noGrp="1"/>
          </p:cNvSpPr>
          <p:nvPr>
            <p:ph type="title"/>
          </p:nvPr>
        </p:nvSpPr>
        <p:spPr>
          <a:xfrm>
            <a:off x="179512" y="3717032"/>
            <a:ext cx="7239000" cy="1828800"/>
          </a:xfrm>
        </p:spPr>
        <p:txBody>
          <a:bodyPr>
            <a:normAutofit fontScale="90000"/>
          </a:bodyPr>
          <a:lstStyle/>
          <a:p>
            <a:pPr algn="l"/>
            <a:r>
              <a:rPr lang="es-ES" sz="2400" b="0" dirty="0" smtClean="0">
                <a:solidFill>
                  <a:srgbClr val="7BCF27"/>
                </a:solidFill>
                <a:latin typeface="Calibri" pitchFamily="34" charset="0"/>
              </a:rPr>
              <a:t>I Jornada de Salidas Profesionales Para Residentes de Geriatría:</a:t>
            </a:r>
            <a:br>
              <a:rPr lang="es-ES" sz="2400" b="0" dirty="0" smtClean="0">
                <a:solidFill>
                  <a:srgbClr val="7BCF27"/>
                </a:solidFill>
                <a:latin typeface="Calibri" pitchFamily="34" charset="0"/>
              </a:rPr>
            </a:br>
            <a:r>
              <a:rPr lang="es-ES" sz="2400" b="0" dirty="0" smtClean="0">
                <a:solidFill>
                  <a:srgbClr val="262626"/>
                </a:solidFill>
              </a:rPr>
              <a:t>“”</a:t>
            </a:r>
            <a:r>
              <a:rPr lang="es-ES" sz="4400" dirty="0" smtClean="0">
                <a:latin typeface="Abadi MT Condensed Light"/>
                <a:cs typeface="Abadi MT Condensed Light"/>
              </a:rPr>
              <a:t>“</a:t>
            </a:r>
            <a:r>
              <a:rPr lang="es-ES" sz="4400" dirty="0">
                <a:latin typeface="Abadi MT Condensed Light"/>
                <a:cs typeface="Abadi MT Condensed Light"/>
              </a:rPr>
              <a:t>Y AHORA: EL FUTURO”</a:t>
            </a:r>
            <a:r>
              <a:rPr lang="en-US" sz="4400" dirty="0">
                <a:latin typeface="Abadi MT Condensed Light"/>
                <a:cs typeface="Abadi MT Condensed Light"/>
              </a:rPr>
              <a:t/>
            </a:r>
            <a:br>
              <a:rPr lang="en-US" sz="4400" dirty="0">
                <a:latin typeface="Abadi MT Condensed Light"/>
                <a:cs typeface="Abadi MT Condensed Light"/>
              </a:rPr>
            </a:br>
            <a:endParaRPr lang="es-ES" sz="5600" b="0" dirty="0"/>
          </a:p>
        </p:txBody>
      </p:sp>
      <p:pic>
        <p:nvPicPr>
          <p:cNvPr id="4" name="3 Imagen" descr="Screen shot 2015-02-07 at 13.11.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71" y="92827"/>
            <a:ext cx="3417077" cy="2688101"/>
          </a:xfrm>
          <a:prstGeom prst="rect">
            <a:avLst/>
          </a:prstGeom>
          <a:ln>
            <a:noFill/>
          </a:ln>
          <a:effectLst>
            <a:softEdge rad="112500"/>
          </a:effectLst>
        </p:spPr>
      </p:pic>
      <p:sp>
        <p:nvSpPr>
          <p:cNvPr id="2" name="1 Rectángulo"/>
          <p:cNvSpPr/>
          <p:nvPr/>
        </p:nvSpPr>
        <p:spPr>
          <a:xfrm>
            <a:off x="4479634" y="3244334"/>
            <a:ext cx="184731" cy="369332"/>
          </a:xfrm>
          <a:prstGeom prst="rect">
            <a:avLst/>
          </a:prstGeom>
        </p:spPr>
        <p:txBody>
          <a:bodyPr wrap="none">
            <a:spAutoFit/>
          </a:bodyPr>
          <a:lstStyle/>
          <a:p>
            <a:pPr algn="ctr"/>
            <a:endParaRPr lang="en-US" b="1" dirty="0">
              <a:solidFill>
                <a:srgbClr val="000090"/>
              </a:solidFill>
              <a:latin typeface="Abadi MT Condensed Light"/>
              <a:cs typeface="Abadi MT Condensed Ligh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bldLst>
      <p:bldP spid="3" grpId="0" build="p">
        <p:tmplLst>
          <p:tmpl lvl="1">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252694" y="2303495"/>
            <a:ext cx="5699762" cy="1041969"/>
          </a:xfrm>
          <a:prstGeom prst="rect">
            <a:avLst/>
          </a:prstGeom>
          <a:noFill/>
        </p:spPr>
        <p:txBody>
          <a:bodyPr wrap="square" rtlCol="0" anchor="b" anchorCtr="0">
            <a:normAutofit/>
          </a:bodyPr>
          <a:lstStyle/>
          <a:p>
            <a:r>
              <a:rPr lang="es-ES" sz="2800" b="1" dirty="0" smtClean="0">
                <a:solidFill>
                  <a:prstClr val="white"/>
                </a:solidFill>
              </a:rPr>
              <a:t>MMSE/MEC de los nuevos ingresos</a:t>
            </a:r>
            <a:endParaRPr lang="es-ES" sz="2800" dirty="0">
              <a:solidFill>
                <a:prstClr val="white"/>
              </a:solidFill>
            </a:endParaRPr>
          </a:p>
        </p:txBody>
      </p:sp>
      <p:sp>
        <p:nvSpPr>
          <p:cNvPr id="5" name="4 CuadroTexto"/>
          <p:cNvSpPr txBox="1"/>
          <p:nvPr/>
        </p:nvSpPr>
        <p:spPr>
          <a:xfrm>
            <a:off x="1619672" y="5802630"/>
            <a:ext cx="7344816" cy="369332"/>
          </a:xfrm>
          <a:prstGeom prst="rect">
            <a:avLst/>
          </a:prstGeom>
          <a:noFill/>
        </p:spPr>
        <p:txBody>
          <a:bodyPr wrap="square" rtlCol="0">
            <a:spAutoFit/>
          </a:bodyPr>
          <a:lstStyle/>
          <a:p>
            <a:pPr algn="ctr"/>
            <a:r>
              <a:rPr lang="es-ES" dirty="0" smtClean="0"/>
              <a:t>El </a:t>
            </a:r>
            <a:r>
              <a:rPr lang="es-ES" b="1" dirty="0" smtClean="0">
                <a:solidFill>
                  <a:schemeClr val="accent1"/>
                </a:solidFill>
              </a:rPr>
              <a:t>63% </a:t>
            </a:r>
            <a:r>
              <a:rPr lang="es-ES" dirty="0" smtClean="0"/>
              <a:t>de los ingresos  presenta un MMSE/MEC &lt; 23</a:t>
            </a:r>
            <a:endParaRPr lang="es-ES" b="1" dirty="0">
              <a:solidFill>
                <a:schemeClr val="accent1"/>
              </a:solidFill>
            </a:endParaRPr>
          </a:p>
        </p:txBody>
      </p:sp>
      <p:pic>
        <p:nvPicPr>
          <p:cNvPr id="4" name="3 Image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47664" y="404664"/>
            <a:ext cx="6876256" cy="5157192"/>
          </a:xfrm>
          <a:prstGeom prst="rect">
            <a:avLst/>
          </a:prstGeom>
        </p:spPr>
      </p:pic>
    </p:spTree>
    <p:extLst>
      <p:ext uri="{BB962C8B-B14F-4D97-AF65-F5344CB8AC3E}">
        <p14:creationId xmlns:p14="http://schemas.microsoft.com/office/powerpoint/2010/main" val="3471982159"/>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7068015" cy="838200"/>
          </a:xfrm>
        </p:spPr>
        <p:txBody>
          <a:bodyPr>
            <a:normAutofit fontScale="90000"/>
          </a:bodyPr>
          <a:lstStyle/>
          <a:p>
            <a:pPr lvl="0" algn="ctr">
              <a:spcBef>
                <a:spcPts val="0"/>
              </a:spcBef>
            </a:pPr>
            <a:r>
              <a:rPr lang="es-ES" b="1" dirty="0" smtClean="0">
                <a:solidFill>
                  <a:prstClr val="white"/>
                </a:solidFill>
                <a:ea typeface="+mn-ea"/>
                <a:cs typeface="+mn-cs"/>
              </a:rPr>
              <a:t/>
            </a:r>
            <a:br>
              <a:rPr lang="es-ES" b="1" dirty="0" smtClean="0">
                <a:solidFill>
                  <a:prstClr val="white"/>
                </a:solidFill>
                <a:ea typeface="+mn-ea"/>
                <a:cs typeface="+mn-cs"/>
              </a:rPr>
            </a:br>
            <a:r>
              <a:rPr lang="es-ES" b="1" dirty="0">
                <a:solidFill>
                  <a:prstClr val="white"/>
                </a:solidFill>
                <a:ea typeface="+mn-ea"/>
                <a:cs typeface="+mn-cs"/>
              </a:rPr>
              <a:t/>
            </a:r>
            <a:br>
              <a:rPr lang="es-ES" b="1" dirty="0">
                <a:solidFill>
                  <a:prstClr val="white"/>
                </a:solidFill>
                <a:ea typeface="+mn-ea"/>
                <a:cs typeface="+mn-cs"/>
              </a:rPr>
            </a:br>
            <a:r>
              <a:rPr lang="es-ES" b="1" dirty="0" smtClean="0">
                <a:solidFill>
                  <a:prstClr val="white"/>
                </a:solidFill>
                <a:ea typeface="+mn-ea"/>
                <a:cs typeface="+mn-cs"/>
              </a:rPr>
              <a:t/>
            </a:r>
            <a:br>
              <a:rPr lang="es-ES" b="1" dirty="0" smtClean="0">
                <a:solidFill>
                  <a:prstClr val="white"/>
                </a:solidFill>
                <a:ea typeface="+mn-ea"/>
                <a:cs typeface="+mn-cs"/>
              </a:rPr>
            </a:br>
            <a:r>
              <a:rPr lang="es-ES" b="1" dirty="0">
                <a:solidFill>
                  <a:prstClr val="white"/>
                </a:solidFill>
                <a:ea typeface="+mn-ea"/>
                <a:cs typeface="+mn-cs"/>
              </a:rPr>
              <a:t/>
            </a:r>
            <a:br>
              <a:rPr lang="es-ES" b="1" dirty="0">
                <a:solidFill>
                  <a:prstClr val="white"/>
                </a:solidFill>
                <a:ea typeface="+mn-ea"/>
                <a:cs typeface="+mn-cs"/>
              </a:rPr>
            </a:br>
            <a:r>
              <a:rPr lang="es-ES" b="1" dirty="0" smtClean="0">
                <a:solidFill>
                  <a:prstClr val="white"/>
                </a:solidFill>
                <a:ea typeface="+mn-ea"/>
                <a:cs typeface="+mn-cs"/>
              </a:rPr>
              <a:t/>
            </a:r>
            <a:br>
              <a:rPr lang="es-ES" b="1" dirty="0" smtClean="0">
                <a:solidFill>
                  <a:prstClr val="white"/>
                </a:solidFill>
                <a:ea typeface="+mn-ea"/>
                <a:cs typeface="+mn-cs"/>
              </a:rPr>
            </a:br>
            <a:r>
              <a:rPr lang="es-ES" b="1" dirty="0">
                <a:solidFill>
                  <a:prstClr val="white"/>
                </a:solidFill>
                <a:ea typeface="+mn-ea"/>
                <a:cs typeface="+mn-cs"/>
              </a:rPr>
              <a:t/>
            </a:r>
            <a:br>
              <a:rPr lang="es-ES" b="1" dirty="0">
                <a:solidFill>
                  <a:prstClr val="white"/>
                </a:solidFill>
                <a:ea typeface="+mn-ea"/>
                <a:cs typeface="+mn-cs"/>
              </a:rPr>
            </a:br>
            <a:r>
              <a:rPr lang="es-ES" b="1" dirty="0" smtClean="0">
                <a:solidFill>
                  <a:prstClr val="white"/>
                </a:solidFill>
                <a:ea typeface="+mn-ea"/>
                <a:cs typeface="+mn-cs"/>
              </a:rPr>
              <a:t/>
            </a:r>
            <a:br>
              <a:rPr lang="es-ES" b="1" dirty="0" smtClean="0">
                <a:solidFill>
                  <a:prstClr val="white"/>
                </a:solidFill>
                <a:ea typeface="+mn-ea"/>
                <a:cs typeface="+mn-cs"/>
              </a:rPr>
            </a:br>
            <a:r>
              <a:rPr lang="es-ES" sz="3600" b="1" dirty="0" smtClean="0">
                <a:solidFill>
                  <a:prstClr val="white"/>
                </a:solidFill>
                <a:ea typeface="+mn-ea"/>
                <a:cs typeface="+mn-cs"/>
              </a:rPr>
              <a:t>Personas con UPP al ingreso </a:t>
            </a:r>
            <a:br>
              <a:rPr lang="es-ES" sz="3600" b="1" dirty="0" smtClean="0">
                <a:solidFill>
                  <a:prstClr val="white"/>
                </a:solidFill>
                <a:ea typeface="+mn-ea"/>
                <a:cs typeface="+mn-cs"/>
              </a:rPr>
            </a:br>
            <a:r>
              <a:rPr lang="es-ES" sz="3600" b="1" dirty="0" smtClean="0">
                <a:solidFill>
                  <a:prstClr val="white"/>
                </a:solidFill>
                <a:ea typeface="+mn-ea"/>
                <a:cs typeface="+mn-cs"/>
              </a:rPr>
              <a:t>según procedencia</a:t>
            </a:r>
            <a:r>
              <a:rPr lang="es-ES" dirty="0">
                <a:solidFill>
                  <a:prstClr val="white"/>
                </a:solidFill>
                <a:ea typeface="+mn-ea"/>
                <a:cs typeface="+mn-cs"/>
              </a:rPr>
              <a:t/>
            </a:r>
            <a:br>
              <a:rPr lang="es-ES" dirty="0">
                <a:solidFill>
                  <a:prstClr val="white"/>
                </a:solidFill>
                <a:ea typeface="+mn-ea"/>
                <a:cs typeface="+mn-cs"/>
              </a:rPr>
            </a:br>
            <a:endParaRPr lang="es-ES" dirty="0"/>
          </a:p>
        </p:txBody>
      </p:sp>
      <p:graphicFrame>
        <p:nvGraphicFramePr>
          <p:cNvPr id="5" name="4 Marcador de contenido"/>
          <p:cNvGraphicFramePr>
            <a:graphicFrameLocks noGrp="1"/>
          </p:cNvGraphicFramePr>
          <p:nvPr>
            <p:ph sz="half" idx="1"/>
            <p:extLst>
              <p:ext uri="{D42A27DB-BD31-4B8C-83A1-F6EECF244321}">
                <p14:modId xmlns:p14="http://schemas.microsoft.com/office/powerpoint/2010/main" val="3623211234"/>
              </p:ext>
            </p:extLst>
          </p:nvPr>
        </p:nvGraphicFramePr>
        <p:xfrm>
          <a:off x="1043608" y="1412776"/>
          <a:ext cx="6984776"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3" name="2 CuadroTexto"/>
          <p:cNvSpPr txBox="1"/>
          <p:nvPr/>
        </p:nvSpPr>
        <p:spPr>
          <a:xfrm flipH="1">
            <a:off x="827584" y="5875445"/>
            <a:ext cx="7891472" cy="646331"/>
          </a:xfrm>
          <a:prstGeom prst="rect">
            <a:avLst/>
          </a:prstGeom>
          <a:noFill/>
        </p:spPr>
        <p:txBody>
          <a:bodyPr wrap="square" rtlCol="0">
            <a:spAutoFit/>
          </a:bodyPr>
          <a:lstStyle/>
          <a:p>
            <a:r>
              <a:rPr lang="es-ES" b="1" dirty="0" smtClean="0">
                <a:solidFill>
                  <a:schemeClr val="accent1"/>
                </a:solidFill>
              </a:rPr>
              <a:t>18% </a:t>
            </a:r>
            <a:r>
              <a:rPr lang="es-ES" dirty="0" smtClean="0"/>
              <a:t>de personas ingresan con UPP</a:t>
            </a:r>
          </a:p>
          <a:p>
            <a:r>
              <a:rPr lang="es-ES" b="1" dirty="0" smtClean="0">
                <a:solidFill>
                  <a:schemeClr val="accent1"/>
                </a:solidFill>
              </a:rPr>
              <a:t>58% </a:t>
            </a:r>
            <a:r>
              <a:rPr lang="es-ES" dirty="0" smtClean="0"/>
              <a:t>de los ingresos están en riesgo de padecer UPP (Escala de Norton ≤ 14 )</a:t>
            </a:r>
            <a:endParaRPr lang="es-ES" dirty="0"/>
          </a:p>
        </p:txBody>
      </p:sp>
    </p:spTree>
    <p:extLst>
      <p:ext uri="{BB962C8B-B14F-4D97-AF65-F5344CB8AC3E}">
        <p14:creationId xmlns:p14="http://schemas.microsoft.com/office/powerpoint/2010/main" val="4134307050"/>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7068015" cy="838200"/>
          </a:xfrm>
        </p:spPr>
        <p:txBody>
          <a:bodyPr>
            <a:normAutofit fontScale="90000"/>
          </a:bodyPr>
          <a:lstStyle/>
          <a:p>
            <a:pPr lvl="0" algn="ctr">
              <a:spcBef>
                <a:spcPts val="0"/>
              </a:spcBef>
            </a:pPr>
            <a:r>
              <a:rPr lang="es-ES" b="1" dirty="0" smtClean="0">
                <a:solidFill>
                  <a:prstClr val="white"/>
                </a:solidFill>
                <a:ea typeface="+mn-ea"/>
                <a:cs typeface="+mn-cs"/>
              </a:rPr>
              <a:t/>
            </a:r>
            <a:br>
              <a:rPr lang="es-ES" b="1" dirty="0" smtClean="0">
                <a:solidFill>
                  <a:prstClr val="white"/>
                </a:solidFill>
                <a:ea typeface="+mn-ea"/>
                <a:cs typeface="+mn-cs"/>
              </a:rPr>
            </a:br>
            <a:r>
              <a:rPr lang="es-ES" b="1" dirty="0">
                <a:solidFill>
                  <a:prstClr val="white"/>
                </a:solidFill>
                <a:ea typeface="+mn-ea"/>
                <a:cs typeface="+mn-cs"/>
              </a:rPr>
              <a:t/>
            </a:r>
            <a:br>
              <a:rPr lang="es-ES" b="1" dirty="0">
                <a:solidFill>
                  <a:prstClr val="white"/>
                </a:solidFill>
                <a:ea typeface="+mn-ea"/>
                <a:cs typeface="+mn-cs"/>
              </a:rPr>
            </a:br>
            <a:r>
              <a:rPr lang="es-ES" b="1" dirty="0" smtClean="0">
                <a:solidFill>
                  <a:prstClr val="white"/>
                </a:solidFill>
                <a:ea typeface="+mn-ea"/>
                <a:cs typeface="+mn-cs"/>
              </a:rPr>
              <a:t/>
            </a:r>
            <a:br>
              <a:rPr lang="es-ES" b="1" dirty="0" smtClean="0">
                <a:solidFill>
                  <a:prstClr val="white"/>
                </a:solidFill>
                <a:ea typeface="+mn-ea"/>
                <a:cs typeface="+mn-cs"/>
              </a:rPr>
            </a:br>
            <a:r>
              <a:rPr lang="es-ES" b="1" dirty="0">
                <a:solidFill>
                  <a:prstClr val="white"/>
                </a:solidFill>
                <a:ea typeface="+mn-ea"/>
                <a:cs typeface="+mn-cs"/>
              </a:rPr>
              <a:t/>
            </a:r>
            <a:br>
              <a:rPr lang="es-ES" b="1" dirty="0">
                <a:solidFill>
                  <a:prstClr val="white"/>
                </a:solidFill>
                <a:ea typeface="+mn-ea"/>
                <a:cs typeface="+mn-cs"/>
              </a:rPr>
            </a:br>
            <a:r>
              <a:rPr lang="es-ES" b="1" dirty="0" smtClean="0">
                <a:solidFill>
                  <a:prstClr val="white"/>
                </a:solidFill>
                <a:ea typeface="+mn-ea"/>
                <a:cs typeface="+mn-cs"/>
              </a:rPr>
              <a:t/>
            </a:r>
            <a:br>
              <a:rPr lang="es-ES" b="1" dirty="0" smtClean="0">
                <a:solidFill>
                  <a:prstClr val="white"/>
                </a:solidFill>
                <a:ea typeface="+mn-ea"/>
                <a:cs typeface="+mn-cs"/>
              </a:rPr>
            </a:br>
            <a:r>
              <a:rPr lang="es-ES" b="1" dirty="0">
                <a:solidFill>
                  <a:prstClr val="white"/>
                </a:solidFill>
                <a:ea typeface="+mn-ea"/>
                <a:cs typeface="+mn-cs"/>
              </a:rPr>
              <a:t/>
            </a:r>
            <a:br>
              <a:rPr lang="es-ES" b="1" dirty="0">
                <a:solidFill>
                  <a:prstClr val="white"/>
                </a:solidFill>
                <a:ea typeface="+mn-ea"/>
                <a:cs typeface="+mn-cs"/>
              </a:rPr>
            </a:br>
            <a:r>
              <a:rPr lang="es-ES" b="1" dirty="0" smtClean="0">
                <a:solidFill>
                  <a:prstClr val="white"/>
                </a:solidFill>
                <a:ea typeface="+mn-ea"/>
                <a:cs typeface="+mn-cs"/>
              </a:rPr>
              <a:t/>
            </a:r>
            <a:br>
              <a:rPr lang="es-ES" b="1" dirty="0" smtClean="0">
                <a:solidFill>
                  <a:prstClr val="white"/>
                </a:solidFill>
                <a:ea typeface="+mn-ea"/>
                <a:cs typeface="+mn-cs"/>
              </a:rPr>
            </a:br>
            <a:r>
              <a:rPr lang="es-ES" sz="3600" b="1" dirty="0" smtClean="0">
                <a:solidFill>
                  <a:prstClr val="white"/>
                </a:solidFill>
                <a:ea typeface="+mn-ea"/>
                <a:cs typeface="+mn-cs"/>
              </a:rPr>
              <a:t>Incontinencia</a:t>
            </a:r>
            <a:r>
              <a:rPr lang="es-ES" dirty="0">
                <a:solidFill>
                  <a:prstClr val="white"/>
                </a:solidFill>
                <a:ea typeface="+mn-ea"/>
                <a:cs typeface="+mn-cs"/>
              </a:rPr>
              <a:t/>
            </a:r>
            <a:br>
              <a:rPr lang="es-ES" dirty="0">
                <a:solidFill>
                  <a:prstClr val="white"/>
                </a:solidFill>
                <a:ea typeface="+mn-ea"/>
                <a:cs typeface="+mn-cs"/>
              </a:rPr>
            </a:br>
            <a:endParaRPr lang="es-ES" dirty="0"/>
          </a:p>
        </p:txBody>
      </p:sp>
      <p:sp>
        <p:nvSpPr>
          <p:cNvPr id="3" name="2 CuadroTexto"/>
          <p:cNvSpPr txBox="1"/>
          <p:nvPr/>
        </p:nvSpPr>
        <p:spPr>
          <a:xfrm flipH="1">
            <a:off x="827584" y="5875445"/>
            <a:ext cx="7891472" cy="646331"/>
          </a:xfrm>
          <a:prstGeom prst="rect">
            <a:avLst/>
          </a:prstGeom>
          <a:noFill/>
        </p:spPr>
        <p:txBody>
          <a:bodyPr wrap="square" rtlCol="0">
            <a:spAutoFit/>
          </a:bodyPr>
          <a:lstStyle/>
          <a:p>
            <a:r>
              <a:rPr lang="es-ES" dirty="0" smtClean="0"/>
              <a:t>                El</a:t>
            </a:r>
            <a:r>
              <a:rPr lang="es-ES" b="1" dirty="0" smtClean="0">
                <a:solidFill>
                  <a:schemeClr val="accent1"/>
                </a:solidFill>
              </a:rPr>
              <a:t> 73% </a:t>
            </a:r>
            <a:r>
              <a:rPr lang="es-ES" dirty="0" smtClean="0"/>
              <a:t>de los residentes padecen incontinencia urinaria</a:t>
            </a:r>
          </a:p>
          <a:p>
            <a:endParaRPr lang="es-ES" dirty="0"/>
          </a:p>
        </p:txBody>
      </p:sp>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475656" y="2060848"/>
            <a:ext cx="5961637" cy="2999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9022634"/>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32656"/>
            <a:ext cx="7068015" cy="838200"/>
          </a:xfrm>
        </p:spPr>
        <p:txBody>
          <a:bodyPr>
            <a:normAutofit fontScale="90000"/>
          </a:bodyPr>
          <a:lstStyle/>
          <a:p>
            <a:pPr lvl="0">
              <a:spcBef>
                <a:spcPts val="0"/>
              </a:spcBef>
            </a:pPr>
            <a:r>
              <a:rPr lang="es-ES" b="1" dirty="0" smtClean="0">
                <a:solidFill>
                  <a:prstClr val="white"/>
                </a:solidFill>
                <a:ea typeface="+mn-ea"/>
                <a:cs typeface="+mn-cs"/>
              </a:rPr>
              <a:t/>
            </a:r>
            <a:br>
              <a:rPr lang="es-ES" b="1" dirty="0" smtClean="0">
                <a:solidFill>
                  <a:prstClr val="white"/>
                </a:solidFill>
                <a:ea typeface="+mn-ea"/>
                <a:cs typeface="+mn-cs"/>
              </a:rPr>
            </a:br>
            <a:r>
              <a:rPr lang="es-ES" b="1" dirty="0">
                <a:solidFill>
                  <a:prstClr val="white"/>
                </a:solidFill>
                <a:ea typeface="+mn-ea"/>
                <a:cs typeface="+mn-cs"/>
              </a:rPr>
              <a:t/>
            </a:r>
            <a:br>
              <a:rPr lang="es-ES" b="1" dirty="0">
                <a:solidFill>
                  <a:prstClr val="white"/>
                </a:solidFill>
                <a:ea typeface="+mn-ea"/>
                <a:cs typeface="+mn-cs"/>
              </a:rPr>
            </a:br>
            <a:r>
              <a:rPr lang="es-ES" b="1" dirty="0" smtClean="0">
                <a:solidFill>
                  <a:prstClr val="white"/>
                </a:solidFill>
                <a:ea typeface="+mn-ea"/>
                <a:cs typeface="+mn-cs"/>
              </a:rPr>
              <a:t/>
            </a:r>
            <a:br>
              <a:rPr lang="es-ES" b="1" dirty="0" smtClean="0">
                <a:solidFill>
                  <a:prstClr val="white"/>
                </a:solidFill>
                <a:ea typeface="+mn-ea"/>
                <a:cs typeface="+mn-cs"/>
              </a:rPr>
            </a:br>
            <a:r>
              <a:rPr lang="es-ES" b="1" dirty="0">
                <a:solidFill>
                  <a:prstClr val="white"/>
                </a:solidFill>
                <a:ea typeface="+mn-ea"/>
                <a:cs typeface="+mn-cs"/>
              </a:rPr>
              <a:t/>
            </a:r>
            <a:br>
              <a:rPr lang="es-ES" b="1" dirty="0">
                <a:solidFill>
                  <a:prstClr val="white"/>
                </a:solidFill>
                <a:ea typeface="+mn-ea"/>
                <a:cs typeface="+mn-cs"/>
              </a:rPr>
            </a:br>
            <a:r>
              <a:rPr lang="es-ES" b="1" dirty="0" smtClean="0">
                <a:solidFill>
                  <a:prstClr val="white"/>
                </a:solidFill>
                <a:ea typeface="+mn-ea"/>
                <a:cs typeface="+mn-cs"/>
              </a:rPr>
              <a:t/>
            </a:r>
            <a:br>
              <a:rPr lang="es-ES" b="1" dirty="0" smtClean="0">
                <a:solidFill>
                  <a:prstClr val="white"/>
                </a:solidFill>
                <a:ea typeface="+mn-ea"/>
                <a:cs typeface="+mn-cs"/>
              </a:rPr>
            </a:br>
            <a:r>
              <a:rPr lang="es-ES" b="1" dirty="0">
                <a:solidFill>
                  <a:prstClr val="white"/>
                </a:solidFill>
                <a:ea typeface="+mn-ea"/>
                <a:cs typeface="+mn-cs"/>
              </a:rPr>
              <a:t/>
            </a:r>
            <a:br>
              <a:rPr lang="es-ES" b="1" dirty="0">
                <a:solidFill>
                  <a:prstClr val="white"/>
                </a:solidFill>
                <a:ea typeface="+mn-ea"/>
                <a:cs typeface="+mn-cs"/>
              </a:rPr>
            </a:br>
            <a:r>
              <a:rPr lang="es-ES" b="1" dirty="0" smtClean="0">
                <a:solidFill>
                  <a:prstClr val="white"/>
                </a:solidFill>
                <a:ea typeface="+mn-ea"/>
                <a:cs typeface="+mn-cs"/>
              </a:rPr>
              <a:t/>
            </a:r>
            <a:br>
              <a:rPr lang="es-ES" b="1" dirty="0" smtClean="0">
                <a:solidFill>
                  <a:prstClr val="white"/>
                </a:solidFill>
                <a:ea typeface="+mn-ea"/>
                <a:cs typeface="+mn-cs"/>
              </a:rPr>
            </a:br>
            <a:r>
              <a:rPr lang="es-ES" sz="3600" b="1" dirty="0" smtClean="0">
                <a:solidFill>
                  <a:prstClr val="white"/>
                </a:solidFill>
                <a:ea typeface="+mn-ea"/>
                <a:cs typeface="+mn-cs"/>
              </a:rPr>
              <a:t>Nº </a:t>
            </a:r>
            <a:r>
              <a:rPr lang="es-ES" sz="3600" b="1" dirty="0">
                <a:solidFill>
                  <a:prstClr val="white"/>
                </a:solidFill>
                <a:ea typeface="+mn-ea"/>
                <a:cs typeface="+mn-cs"/>
              </a:rPr>
              <a:t>de Fármacos Activos por Persona</a:t>
            </a:r>
            <a:r>
              <a:rPr lang="es-ES" dirty="0">
                <a:solidFill>
                  <a:prstClr val="white"/>
                </a:solidFill>
                <a:ea typeface="+mn-ea"/>
                <a:cs typeface="+mn-cs"/>
              </a:rPr>
              <a:t/>
            </a:r>
            <a:br>
              <a:rPr lang="es-ES" dirty="0">
                <a:solidFill>
                  <a:prstClr val="white"/>
                </a:solidFill>
                <a:ea typeface="+mn-ea"/>
                <a:cs typeface="+mn-cs"/>
              </a:rPr>
            </a:br>
            <a:endParaRPr lang="es-ES" dirty="0"/>
          </a:p>
        </p:txBody>
      </p:sp>
      <p:graphicFrame>
        <p:nvGraphicFramePr>
          <p:cNvPr id="5" name="4 Marcador de contenido"/>
          <p:cNvGraphicFramePr>
            <a:graphicFrameLocks noGrp="1"/>
          </p:cNvGraphicFramePr>
          <p:nvPr>
            <p:ph sz="half" idx="1"/>
            <p:extLst>
              <p:ext uri="{D42A27DB-BD31-4B8C-83A1-F6EECF244321}">
                <p14:modId xmlns:p14="http://schemas.microsoft.com/office/powerpoint/2010/main" val="89592673"/>
              </p:ext>
            </p:extLst>
          </p:nvPr>
        </p:nvGraphicFramePr>
        <p:xfrm>
          <a:off x="1043608" y="1412776"/>
          <a:ext cx="6984776"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6" name="5 CuadroTexto"/>
          <p:cNvSpPr txBox="1"/>
          <p:nvPr/>
        </p:nvSpPr>
        <p:spPr>
          <a:xfrm>
            <a:off x="827584" y="6021288"/>
            <a:ext cx="7560840" cy="646331"/>
          </a:xfrm>
          <a:prstGeom prst="rect">
            <a:avLst/>
          </a:prstGeom>
          <a:noFill/>
        </p:spPr>
        <p:txBody>
          <a:bodyPr wrap="square" rtlCol="0">
            <a:spAutoFit/>
          </a:bodyPr>
          <a:lstStyle/>
          <a:p>
            <a:r>
              <a:rPr lang="es-ES" b="1" dirty="0" smtClean="0">
                <a:solidFill>
                  <a:schemeClr val="accent1"/>
                </a:solidFill>
              </a:rPr>
              <a:t>66% </a:t>
            </a:r>
            <a:r>
              <a:rPr lang="es-ES" dirty="0" smtClean="0"/>
              <a:t>de residentes tiene </a:t>
            </a:r>
            <a:r>
              <a:rPr lang="es-ES" b="1" dirty="0" smtClean="0">
                <a:solidFill>
                  <a:schemeClr val="accent1"/>
                </a:solidFill>
              </a:rPr>
              <a:t>7 o más fármacos activos </a:t>
            </a:r>
            <a:r>
              <a:rPr lang="es-ES" dirty="0" smtClean="0"/>
              <a:t>y hasta un 90% tiene más de 3 fármacos activos</a:t>
            </a:r>
            <a:endParaRPr lang="es-ES" dirty="0"/>
          </a:p>
        </p:txBody>
      </p:sp>
    </p:spTree>
    <p:extLst>
      <p:ext uri="{BB962C8B-B14F-4D97-AF65-F5344CB8AC3E}">
        <p14:creationId xmlns:p14="http://schemas.microsoft.com/office/powerpoint/2010/main" val="2226690651"/>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7068015" cy="838200"/>
          </a:xfrm>
        </p:spPr>
        <p:txBody>
          <a:bodyPr>
            <a:normAutofit fontScale="90000"/>
          </a:bodyPr>
          <a:lstStyle/>
          <a:p>
            <a:pPr lvl="0" algn="ctr">
              <a:spcBef>
                <a:spcPts val="0"/>
              </a:spcBef>
            </a:pPr>
            <a:r>
              <a:rPr lang="es-ES" b="1" dirty="0" smtClean="0">
                <a:solidFill>
                  <a:prstClr val="white"/>
                </a:solidFill>
                <a:ea typeface="+mn-ea"/>
                <a:cs typeface="+mn-cs"/>
              </a:rPr>
              <a:t/>
            </a:r>
            <a:br>
              <a:rPr lang="es-ES" b="1" dirty="0" smtClean="0">
                <a:solidFill>
                  <a:prstClr val="white"/>
                </a:solidFill>
                <a:ea typeface="+mn-ea"/>
                <a:cs typeface="+mn-cs"/>
              </a:rPr>
            </a:br>
            <a:r>
              <a:rPr lang="es-ES" b="1" dirty="0">
                <a:solidFill>
                  <a:prstClr val="white"/>
                </a:solidFill>
                <a:ea typeface="+mn-ea"/>
                <a:cs typeface="+mn-cs"/>
              </a:rPr>
              <a:t/>
            </a:r>
            <a:br>
              <a:rPr lang="es-ES" b="1" dirty="0">
                <a:solidFill>
                  <a:prstClr val="white"/>
                </a:solidFill>
                <a:ea typeface="+mn-ea"/>
                <a:cs typeface="+mn-cs"/>
              </a:rPr>
            </a:br>
            <a:r>
              <a:rPr lang="es-ES" b="1" dirty="0" smtClean="0">
                <a:solidFill>
                  <a:prstClr val="white"/>
                </a:solidFill>
                <a:ea typeface="+mn-ea"/>
                <a:cs typeface="+mn-cs"/>
              </a:rPr>
              <a:t/>
            </a:r>
            <a:br>
              <a:rPr lang="es-ES" b="1" dirty="0" smtClean="0">
                <a:solidFill>
                  <a:prstClr val="white"/>
                </a:solidFill>
                <a:ea typeface="+mn-ea"/>
                <a:cs typeface="+mn-cs"/>
              </a:rPr>
            </a:br>
            <a:r>
              <a:rPr lang="es-ES" b="1" dirty="0">
                <a:solidFill>
                  <a:prstClr val="white"/>
                </a:solidFill>
                <a:ea typeface="+mn-ea"/>
                <a:cs typeface="+mn-cs"/>
              </a:rPr>
              <a:t/>
            </a:r>
            <a:br>
              <a:rPr lang="es-ES" b="1" dirty="0">
                <a:solidFill>
                  <a:prstClr val="white"/>
                </a:solidFill>
                <a:ea typeface="+mn-ea"/>
                <a:cs typeface="+mn-cs"/>
              </a:rPr>
            </a:br>
            <a:r>
              <a:rPr lang="es-ES" b="1" dirty="0" smtClean="0">
                <a:solidFill>
                  <a:prstClr val="white"/>
                </a:solidFill>
                <a:ea typeface="+mn-ea"/>
                <a:cs typeface="+mn-cs"/>
              </a:rPr>
              <a:t/>
            </a:r>
            <a:br>
              <a:rPr lang="es-ES" b="1" dirty="0" smtClean="0">
                <a:solidFill>
                  <a:prstClr val="white"/>
                </a:solidFill>
                <a:ea typeface="+mn-ea"/>
                <a:cs typeface="+mn-cs"/>
              </a:rPr>
            </a:br>
            <a:r>
              <a:rPr lang="es-ES" b="1" dirty="0">
                <a:solidFill>
                  <a:prstClr val="white"/>
                </a:solidFill>
                <a:ea typeface="+mn-ea"/>
                <a:cs typeface="+mn-cs"/>
              </a:rPr>
              <a:t/>
            </a:r>
            <a:br>
              <a:rPr lang="es-ES" b="1" dirty="0">
                <a:solidFill>
                  <a:prstClr val="white"/>
                </a:solidFill>
                <a:ea typeface="+mn-ea"/>
                <a:cs typeface="+mn-cs"/>
              </a:rPr>
            </a:br>
            <a:r>
              <a:rPr lang="es-ES" b="1" dirty="0" smtClean="0">
                <a:solidFill>
                  <a:prstClr val="white"/>
                </a:solidFill>
                <a:ea typeface="+mn-ea"/>
                <a:cs typeface="+mn-cs"/>
              </a:rPr>
              <a:t/>
            </a:r>
            <a:br>
              <a:rPr lang="es-ES" b="1" dirty="0" smtClean="0">
                <a:solidFill>
                  <a:prstClr val="white"/>
                </a:solidFill>
                <a:ea typeface="+mn-ea"/>
                <a:cs typeface="+mn-cs"/>
              </a:rPr>
            </a:br>
            <a:r>
              <a:rPr lang="es-ES" sz="3600" b="1" dirty="0" smtClean="0">
                <a:solidFill>
                  <a:prstClr val="white"/>
                </a:solidFill>
                <a:ea typeface="+mn-ea"/>
                <a:cs typeface="+mn-cs"/>
              </a:rPr>
              <a:t>Personas que toman psicofármacos </a:t>
            </a:r>
            <a:br>
              <a:rPr lang="es-ES" sz="3600" b="1" dirty="0" smtClean="0">
                <a:solidFill>
                  <a:prstClr val="white"/>
                </a:solidFill>
                <a:ea typeface="+mn-ea"/>
                <a:cs typeface="+mn-cs"/>
              </a:rPr>
            </a:br>
            <a:r>
              <a:rPr lang="es-ES" sz="3600" b="1" dirty="0" smtClean="0">
                <a:solidFill>
                  <a:prstClr val="white"/>
                </a:solidFill>
                <a:ea typeface="+mn-ea"/>
                <a:cs typeface="+mn-cs"/>
              </a:rPr>
              <a:t>por tipos</a:t>
            </a:r>
            <a:r>
              <a:rPr lang="es-ES" dirty="0">
                <a:solidFill>
                  <a:prstClr val="white"/>
                </a:solidFill>
                <a:ea typeface="+mn-ea"/>
                <a:cs typeface="+mn-cs"/>
              </a:rPr>
              <a:t/>
            </a:r>
            <a:br>
              <a:rPr lang="es-ES" dirty="0">
                <a:solidFill>
                  <a:prstClr val="white"/>
                </a:solidFill>
                <a:ea typeface="+mn-ea"/>
                <a:cs typeface="+mn-cs"/>
              </a:rPr>
            </a:br>
            <a:endParaRPr lang="es-ES" dirty="0"/>
          </a:p>
        </p:txBody>
      </p:sp>
      <p:graphicFrame>
        <p:nvGraphicFramePr>
          <p:cNvPr id="5" name="4 Marcador de contenido"/>
          <p:cNvGraphicFramePr>
            <a:graphicFrameLocks noGrp="1"/>
          </p:cNvGraphicFramePr>
          <p:nvPr>
            <p:ph sz="half" idx="1"/>
            <p:extLst>
              <p:ext uri="{D42A27DB-BD31-4B8C-83A1-F6EECF244321}">
                <p14:modId xmlns:p14="http://schemas.microsoft.com/office/powerpoint/2010/main" val="1153791918"/>
              </p:ext>
            </p:extLst>
          </p:nvPr>
        </p:nvGraphicFramePr>
        <p:xfrm>
          <a:off x="1043608" y="1412776"/>
          <a:ext cx="6984776" cy="4248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8844267"/>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7068015" cy="838200"/>
          </a:xfrm>
        </p:spPr>
        <p:txBody>
          <a:bodyPr>
            <a:normAutofit fontScale="90000"/>
          </a:bodyPr>
          <a:lstStyle/>
          <a:p>
            <a:pPr lvl="0" algn="ctr">
              <a:spcBef>
                <a:spcPts val="0"/>
              </a:spcBef>
            </a:pPr>
            <a:r>
              <a:rPr lang="es-ES" b="1" dirty="0" smtClean="0">
                <a:solidFill>
                  <a:prstClr val="white"/>
                </a:solidFill>
                <a:ea typeface="+mn-ea"/>
                <a:cs typeface="+mn-cs"/>
              </a:rPr>
              <a:t/>
            </a:r>
            <a:br>
              <a:rPr lang="es-ES" b="1" dirty="0" smtClean="0">
                <a:solidFill>
                  <a:prstClr val="white"/>
                </a:solidFill>
                <a:ea typeface="+mn-ea"/>
                <a:cs typeface="+mn-cs"/>
              </a:rPr>
            </a:br>
            <a:r>
              <a:rPr lang="es-ES" b="1" dirty="0">
                <a:solidFill>
                  <a:prstClr val="white"/>
                </a:solidFill>
                <a:ea typeface="+mn-ea"/>
                <a:cs typeface="+mn-cs"/>
              </a:rPr>
              <a:t/>
            </a:r>
            <a:br>
              <a:rPr lang="es-ES" b="1" dirty="0">
                <a:solidFill>
                  <a:prstClr val="white"/>
                </a:solidFill>
                <a:ea typeface="+mn-ea"/>
                <a:cs typeface="+mn-cs"/>
              </a:rPr>
            </a:br>
            <a:r>
              <a:rPr lang="es-ES" b="1" dirty="0" smtClean="0">
                <a:solidFill>
                  <a:prstClr val="white"/>
                </a:solidFill>
                <a:ea typeface="+mn-ea"/>
                <a:cs typeface="+mn-cs"/>
              </a:rPr>
              <a:t/>
            </a:r>
            <a:br>
              <a:rPr lang="es-ES" b="1" dirty="0" smtClean="0">
                <a:solidFill>
                  <a:prstClr val="white"/>
                </a:solidFill>
                <a:ea typeface="+mn-ea"/>
                <a:cs typeface="+mn-cs"/>
              </a:rPr>
            </a:br>
            <a:r>
              <a:rPr lang="es-ES" b="1" dirty="0">
                <a:solidFill>
                  <a:prstClr val="white"/>
                </a:solidFill>
                <a:ea typeface="+mn-ea"/>
                <a:cs typeface="+mn-cs"/>
              </a:rPr>
              <a:t/>
            </a:r>
            <a:br>
              <a:rPr lang="es-ES" b="1" dirty="0">
                <a:solidFill>
                  <a:prstClr val="white"/>
                </a:solidFill>
                <a:ea typeface="+mn-ea"/>
                <a:cs typeface="+mn-cs"/>
              </a:rPr>
            </a:br>
            <a:r>
              <a:rPr lang="es-ES" b="1" dirty="0" smtClean="0">
                <a:solidFill>
                  <a:prstClr val="white"/>
                </a:solidFill>
                <a:ea typeface="+mn-ea"/>
                <a:cs typeface="+mn-cs"/>
              </a:rPr>
              <a:t/>
            </a:r>
            <a:br>
              <a:rPr lang="es-ES" b="1" dirty="0" smtClean="0">
                <a:solidFill>
                  <a:prstClr val="white"/>
                </a:solidFill>
                <a:ea typeface="+mn-ea"/>
                <a:cs typeface="+mn-cs"/>
              </a:rPr>
            </a:br>
            <a:r>
              <a:rPr lang="es-ES" b="1" dirty="0">
                <a:solidFill>
                  <a:prstClr val="white"/>
                </a:solidFill>
                <a:ea typeface="+mn-ea"/>
                <a:cs typeface="+mn-cs"/>
              </a:rPr>
              <a:t/>
            </a:r>
            <a:br>
              <a:rPr lang="es-ES" b="1" dirty="0">
                <a:solidFill>
                  <a:prstClr val="white"/>
                </a:solidFill>
                <a:ea typeface="+mn-ea"/>
                <a:cs typeface="+mn-cs"/>
              </a:rPr>
            </a:br>
            <a:r>
              <a:rPr lang="es-ES" b="1" dirty="0" smtClean="0">
                <a:solidFill>
                  <a:prstClr val="white"/>
                </a:solidFill>
                <a:ea typeface="+mn-ea"/>
                <a:cs typeface="+mn-cs"/>
              </a:rPr>
              <a:t/>
            </a:r>
            <a:br>
              <a:rPr lang="es-ES" b="1" dirty="0" smtClean="0">
                <a:solidFill>
                  <a:prstClr val="white"/>
                </a:solidFill>
                <a:ea typeface="+mn-ea"/>
                <a:cs typeface="+mn-cs"/>
              </a:rPr>
            </a:br>
            <a:r>
              <a:rPr lang="es-ES" sz="3600" b="1" dirty="0" smtClean="0">
                <a:solidFill>
                  <a:prstClr val="white"/>
                </a:solidFill>
                <a:ea typeface="+mn-ea"/>
                <a:cs typeface="+mn-cs"/>
              </a:rPr>
              <a:t>Personas que reciben alimentación enteral por sonda</a:t>
            </a:r>
            <a:r>
              <a:rPr lang="es-ES" dirty="0">
                <a:solidFill>
                  <a:prstClr val="white"/>
                </a:solidFill>
                <a:ea typeface="+mn-ea"/>
                <a:cs typeface="+mn-cs"/>
              </a:rPr>
              <a:t/>
            </a:r>
            <a:br>
              <a:rPr lang="es-ES" dirty="0">
                <a:solidFill>
                  <a:prstClr val="white"/>
                </a:solidFill>
                <a:ea typeface="+mn-ea"/>
                <a:cs typeface="+mn-cs"/>
              </a:rPr>
            </a:br>
            <a:endParaRPr lang="es-ES" dirty="0"/>
          </a:p>
        </p:txBody>
      </p:sp>
      <p:graphicFrame>
        <p:nvGraphicFramePr>
          <p:cNvPr id="5" name="4 Marcador de contenido"/>
          <p:cNvGraphicFramePr>
            <a:graphicFrameLocks noGrp="1"/>
          </p:cNvGraphicFramePr>
          <p:nvPr>
            <p:ph sz="half" idx="1"/>
            <p:extLst>
              <p:ext uri="{D42A27DB-BD31-4B8C-83A1-F6EECF244321}">
                <p14:modId xmlns:p14="http://schemas.microsoft.com/office/powerpoint/2010/main" val="95458530"/>
              </p:ext>
            </p:extLst>
          </p:nvPr>
        </p:nvGraphicFramePr>
        <p:xfrm>
          <a:off x="1043608" y="1412776"/>
          <a:ext cx="6984776"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3" name="2 CuadroTexto"/>
          <p:cNvSpPr txBox="1"/>
          <p:nvPr/>
        </p:nvSpPr>
        <p:spPr>
          <a:xfrm flipH="1">
            <a:off x="1005839" y="6167120"/>
            <a:ext cx="7526599" cy="369332"/>
          </a:xfrm>
          <a:prstGeom prst="rect">
            <a:avLst/>
          </a:prstGeom>
          <a:noFill/>
        </p:spPr>
        <p:txBody>
          <a:bodyPr wrap="square" rtlCol="0">
            <a:spAutoFit/>
          </a:bodyPr>
          <a:lstStyle/>
          <a:p>
            <a:r>
              <a:rPr lang="es-ES" dirty="0" smtClean="0"/>
              <a:t>Un </a:t>
            </a:r>
            <a:r>
              <a:rPr lang="es-ES" b="1" dirty="0" smtClean="0">
                <a:solidFill>
                  <a:schemeClr val="accent1"/>
                </a:solidFill>
              </a:rPr>
              <a:t>2,48% </a:t>
            </a:r>
            <a:r>
              <a:rPr lang="es-ES" dirty="0" smtClean="0"/>
              <a:t>de</a:t>
            </a:r>
            <a:r>
              <a:rPr lang="es-ES" b="1" dirty="0" smtClean="0"/>
              <a:t> </a:t>
            </a:r>
            <a:r>
              <a:rPr lang="es-ES" dirty="0" smtClean="0"/>
              <a:t>los residentes recibe </a:t>
            </a:r>
            <a:r>
              <a:rPr lang="es-ES" b="1" dirty="0" smtClean="0">
                <a:solidFill>
                  <a:schemeClr val="accent1"/>
                </a:solidFill>
              </a:rPr>
              <a:t>alimentación enteral </a:t>
            </a:r>
            <a:r>
              <a:rPr lang="es-ES" dirty="0" smtClean="0"/>
              <a:t>por sonda</a:t>
            </a:r>
            <a:endParaRPr lang="es-ES" dirty="0"/>
          </a:p>
        </p:txBody>
      </p:sp>
    </p:spTree>
    <p:extLst>
      <p:ext uri="{BB962C8B-B14F-4D97-AF65-F5344CB8AC3E}">
        <p14:creationId xmlns:p14="http://schemas.microsoft.com/office/powerpoint/2010/main" val="2183716720"/>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7068015" cy="838200"/>
          </a:xfrm>
        </p:spPr>
        <p:txBody>
          <a:bodyPr>
            <a:normAutofit fontScale="90000"/>
          </a:bodyPr>
          <a:lstStyle/>
          <a:p>
            <a:pPr lvl="0" algn="ctr">
              <a:spcBef>
                <a:spcPts val="0"/>
              </a:spcBef>
            </a:pPr>
            <a:r>
              <a:rPr lang="es-ES" b="1" dirty="0" smtClean="0">
                <a:solidFill>
                  <a:prstClr val="white"/>
                </a:solidFill>
                <a:ea typeface="+mn-ea"/>
                <a:cs typeface="+mn-cs"/>
              </a:rPr>
              <a:t/>
            </a:r>
            <a:br>
              <a:rPr lang="es-ES" b="1" dirty="0" smtClean="0">
                <a:solidFill>
                  <a:prstClr val="white"/>
                </a:solidFill>
                <a:ea typeface="+mn-ea"/>
                <a:cs typeface="+mn-cs"/>
              </a:rPr>
            </a:br>
            <a:r>
              <a:rPr lang="es-ES" b="1" dirty="0">
                <a:solidFill>
                  <a:prstClr val="white"/>
                </a:solidFill>
                <a:ea typeface="+mn-ea"/>
                <a:cs typeface="+mn-cs"/>
              </a:rPr>
              <a:t/>
            </a:r>
            <a:br>
              <a:rPr lang="es-ES" b="1" dirty="0">
                <a:solidFill>
                  <a:prstClr val="white"/>
                </a:solidFill>
                <a:ea typeface="+mn-ea"/>
                <a:cs typeface="+mn-cs"/>
              </a:rPr>
            </a:br>
            <a:r>
              <a:rPr lang="es-ES" b="1" dirty="0" smtClean="0">
                <a:solidFill>
                  <a:prstClr val="white"/>
                </a:solidFill>
                <a:ea typeface="+mn-ea"/>
                <a:cs typeface="+mn-cs"/>
              </a:rPr>
              <a:t/>
            </a:r>
            <a:br>
              <a:rPr lang="es-ES" b="1" dirty="0" smtClean="0">
                <a:solidFill>
                  <a:prstClr val="white"/>
                </a:solidFill>
                <a:ea typeface="+mn-ea"/>
                <a:cs typeface="+mn-cs"/>
              </a:rPr>
            </a:br>
            <a:r>
              <a:rPr lang="es-ES" b="1" dirty="0">
                <a:solidFill>
                  <a:prstClr val="white"/>
                </a:solidFill>
                <a:ea typeface="+mn-ea"/>
                <a:cs typeface="+mn-cs"/>
              </a:rPr>
              <a:t/>
            </a:r>
            <a:br>
              <a:rPr lang="es-ES" b="1" dirty="0">
                <a:solidFill>
                  <a:prstClr val="white"/>
                </a:solidFill>
                <a:ea typeface="+mn-ea"/>
                <a:cs typeface="+mn-cs"/>
              </a:rPr>
            </a:br>
            <a:r>
              <a:rPr lang="es-ES" b="1" dirty="0" smtClean="0">
                <a:solidFill>
                  <a:prstClr val="white"/>
                </a:solidFill>
                <a:ea typeface="+mn-ea"/>
                <a:cs typeface="+mn-cs"/>
              </a:rPr>
              <a:t/>
            </a:r>
            <a:br>
              <a:rPr lang="es-ES" b="1" dirty="0" smtClean="0">
                <a:solidFill>
                  <a:prstClr val="white"/>
                </a:solidFill>
                <a:ea typeface="+mn-ea"/>
                <a:cs typeface="+mn-cs"/>
              </a:rPr>
            </a:br>
            <a:r>
              <a:rPr lang="es-ES" b="1" dirty="0">
                <a:solidFill>
                  <a:prstClr val="white"/>
                </a:solidFill>
                <a:ea typeface="+mn-ea"/>
                <a:cs typeface="+mn-cs"/>
              </a:rPr>
              <a:t/>
            </a:r>
            <a:br>
              <a:rPr lang="es-ES" b="1" dirty="0">
                <a:solidFill>
                  <a:prstClr val="white"/>
                </a:solidFill>
                <a:ea typeface="+mn-ea"/>
                <a:cs typeface="+mn-cs"/>
              </a:rPr>
            </a:br>
            <a:r>
              <a:rPr lang="es-ES" b="1" dirty="0" smtClean="0">
                <a:solidFill>
                  <a:prstClr val="white"/>
                </a:solidFill>
                <a:ea typeface="+mn-ea"/>
                <a:cs typeface="+mn-cs"/>
              </a:rPr>
              <a:t/>
            </a:r>
            <a:br>
              <a:rPr lang="es-ES" b="1" dirty="0" smtClean="0">
                <a:solidFill>
                  <a:prstClr val="white"/>
                </a:solidFill>
                <a:ea typeface="+mn-ea"/>
                <a:cs typeface="+mn-cs"/>
              </a:rPr>
            </a:br>
            <a:r>
              <a:rPr lang="es-ES" sz="3600" b="1" dirty="0" smtClean="0">
                <a:solidFill>
                  <a:prstClr val="white"/>
                </a:solidFill>
                <a:ea typeface="+mn-ea"/>
                <a:cs typeface="+mn-cs"/>
              </a:rPr>
              <a:t>Otros </a:t>
            </a:r>
            <a:r>
              <a:rPr lang="es-ES" sz="3600" b="1" dirty="0" err="1" smtClean="0">
                <a:solidFill>
                  <a:prstClr val="white"/>
                </a:solidFill>
                <a:ea typeface="+mn-ea"/>
                <a:cs typeface="+mn-cs"/>
              </a:rPr>
              <a:t>Items</a:t>
            </a:r>
            <a:r>
              <a:rPr lang="es-ES" dirty="0">
                <a:solidFill>
                  <a:prstClr val="white"/>
                </a:solidFill>
                <a:ea typeface="+mn-ea"/>
                <a:cs typeface="+mn-cs"/>
              </a:rPr>
              <a:t/>
            </a:r>
            <a:br>
              <a:rPr lang="es-ES" dirty="0">
                <a:solidFill>
                  <a:prstClr val="white"/>
                </a:solidFill>
                <a:ea typeface="+mn-ea"/>
                <a:cs typeface="+mn-cs"/>
              </a:rPr>
            </a:br>
            <a:endParaRPr lang="es-ES" dirty="0"/>
          </a:p>
        </p:txBody>
      </p:sp>
      <p:sp>
        <p:nvSpPr>
          <p:cNvPr id="4" name="3 Marcador de contenido"/>
          <p:cNvSpPr>
            <a:spLocks noGrp="1"/>
          </p:cNvSpPr>
          <p:nvPr>
            <p:ph sz="half" idx="1"/>
          </p:nvPr>
        </p:nvSpPr>
        <p:spPr>
          <a:xfrm>
            <a:off x="457200" y="1676402"/>
            <a:ext cx="7955280" cy="3971455"/>
          </a:xfrm>
        </p:spPr>
        <p:txBody>
          <a:bodyPr/>
          <a:lstStyle/>
          <a:p>
            <a:r>
              <a:rPr lang="es-ES" dirty="0" smtClean="0">
                <a:solidFill>
                  <a:schemeClr val="tx1"/>
                </a:solidFill>
              </a:rPr>
              <a:t>Nº de consultas hospitalarias no programadas (urgencias) por nº de personas atendidas: </a:t>
            </a:r>
            <a:r>
              <a:rPr lang="es-ES" b="1" dirty="0" smtClean="0">
                <a:solidFill>
                  <a:schemeClr val="accent1"/>
                </a:solidFill>
              </a:rPr>
              <a:t>37,80%</a:t>
            </a:r>
          </a:p>
          <a:p>
            <a:endParaRPr lang="es-ES" b="1" dirty="0">
              <a:solidFill>
                <a:schemeClr val="accent1"/>
              </a:solidFill>
            </a:endParaRPr>
          </a:p>
          <a:p>
            <a:r>
              <a:rPr lang="es-ES" dirty="0" smtClean="0">
                <a:solidFill>
                  <a:schemeClr val="tx1"/>
                </a:solidFill>
              </a:rPr>
              <a:t>A cada residente se le realiza una media </a:t>
            </a:r>
            <a:r>
              <a:rPr lang="es-ES" b="1" dirty="0" smtClean="0">
                <a:solidFill>
                  <a:schemeClr val="accent1"/>
                </a:solidFill>
              </a:rPr>
              <a:t>de 1,3 extracciones de sangre al año</a:t>
            </a:r>
          </a:p>
          <a:p>
            <a:endParaRPr lang="es-ES" b="1" dirty="0">
              <a:solidFill>
                <a:schemeClr val="accent1"/>
              </a:solidFill>
            </a:endParaRPr>
          </a:p>
          <a:p>
            <a:endParaRPr lang="es-ES" b="1" dirty="0">
              <a:solidFill>
                <a:schemeClr val="accent1"/>
              </a:solidFill>
            </a:endParaRPr>
          </a:p>
        </p:txBody>
      </p:sp>
    </p:spTree>
    <p:extLst>
      <p:ext uri="{BB962C8B-B14F-4D97-AF65-F5344CB8AC3E}">
        <p14:creationId xmlns:p14="http://schemas.microsoft.com/office/powerpoint/2010/main" val="2850486055"/>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b="1" dirty="0" smtClean="0"/>
              <a:t>Número de Altas por Motivo</a:t>
            </a:r>
            <a:endParaRPr lang="es-ES" sz="3200" b="1" dirty="0"/>
          </a:p>
        </p:txBody>
      </p:sp>
      <p:graphicFrame>
        <p:nvGraphicFramePr>
          <p:cNvPr id="5" name="4 Marcador de contenido"/>
          <p:cNvGraphicFramePr>
            <a:graphicFrameLocks noGrp="1"/>
          </p:cNvGraphicFramePr>
          <p:nvPr>
            <p:ph sz="half" idx="1"/>
            <p:extLst>
              <p:ext uri="{D42A27DB-BD31-4B8C-83A1-F6EECF244321}">
                <p14:modId xmlns:p14="http://schemas.microsoft.com/office/powerpoint/2010/main" val="2306630090"/>
              </p:ext>
            </p:extLst>
          </p:nvPr>
        </p:nvGraphicFramePr>
        <p:xfrm>
          <a:off x="457200" y="1628800"/>
          <a:ext cx="7427168" cy="40195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69867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t>CONCLUSIONES</a:t>
            </a:r>
            <a:endParaRPr lang="es-ES" sz="3200" dirty="0"/>
          </a:p>
        </p:txBody>
      </p:sp>
      <p:sp>
        <p:nvSpPr>
          <p:cNvPr id="3" name="2 Marcador de contenido"/>
          <p:cNvSpPr>
            <a:spLocks noGrp="1"/>
          </p:cNvSpPr>
          <p:nvPr>
            <p:ph idx="1"/>
          </p:nvPr>
        </p:nvSpPr>
        <p:spPr/>
        <p:txBody>
          <a:bodyPr/>
          <a:lstStyle/>
          <a:p>
            <a:r>
              <a:rPr lang="es-ES" sz="4000" dirty="0" smtClean="0"/>
              <a:t>Personas Mayores</a:t>
            </a:r>
          </a:p>
          <a:p>
            <a:pPr marL="0" indent="0">
              <a:buNone/>
            </a:pPr>
            <a:endParaRPr lang="es-ES" sz="4000" dirty="0" smtClean="0"/>
          </a:p>
          <a:p>
            <a:r>
              <a:rPr lang="es-ES" b="1" dirty="0" err="1" smtClean="0">
                <a:solidFill>
                  <a:schemeClr val="accent2"/>
                </a:solidFill>
              </a:rPr>
              <a:t>Pluripatológicas</a:t>
            </a:r>
            <a:endParaRPr lang="es-ES" b="1" dirty="0" smtClean="0">
              <a:solidFill>
                <a:schemeClr val="accent2"/>
              </a:solidFill>
            </a:endParaRPr>
          </a:p>
          <a:p>
            <a:r>
              <a:rPr lang="es-ES" b="1" dirty="0" err="1" smtClean="0">
                <a:solidFill>
                  <a:schemeClr val="accent2"/>
                </a:solidFill>
              </a:rPr>
              <a:t>Polimedicadas</a:t>
            </a:r>
            <a:endParaRPr lang="es-ES" b="1" dirty="0" smtClean="0">
              <a:solidFill>
                <a:schemeClr val="accent2"/>
              </a:solidFill>
            </a:endParaRPr>
          </a:p>
          <a:p>
            <a:r>
              <a:rPr lang="es-ES" b="1" dirty="0" smtClean="0">
                <a:solidFill>
                  <a:schemeClr val="accent2"/>
                </a:solidFill>
              </a:rPr>
              <a:t>Dependientes</a:t>
            </a:r>
          </a:p>
          <a:p>
            <a:r>
              <a:rPr lang="es-ES" b="1" dirty="0" smtClean="0">
                <a:solidFill>
                  <a:schemeClr val="accent2"/>
                </a:solidFill>
              </a:rPr>
              <a:t>Con Deterioro Cognitivo</a:t>
            </a:r>
          </a:p>
          <a:p>
            <a:r>
              <a:rPr lang="es-ES" b="1" dirty="0" smtClean="0">
                <a:solidFill>
                  <a:schemeClr val="accent2"/>
                </a:solidFill>
              </a:rPr>
              <a:t>En Riesgo de Malnutrición</a:t>
            </a:r>
          </a:p>
          <a:p>
            <a:r>
              <a:rPr lang="es-ES" b="1" dirty="0" smtClean="0">
                <a:solidFill>
                  <a:schemeClr val="accent2"/>
                </a:solidFill>
              </a:rPr>
              <a:t>En Riesgo de padecer UPP</a:t>
            </a:r>
          </a:p>
          <a:p>
            <a:endParaRPr lang="es-ES" dirty="0"/>
          </a:p>
        </p:txBody>
      </p:sp>
      <p:sp>
        <p:nvSpPr>
          <p:cNvPr id="4" name="3 Marcador de texto"/>
          <p:cNvSpPr>
            <a:spLocks noGrp="1"/>
          </p:cNvSpPr>
          <p:nvPr>
            <p:ph type="body" sz="half" idx="2"/>
          </p:nvPr>
        </p:nvSpPr>
        <p:spPr/>
        <p:txBody>
          <a:bodyPr>
            <a:normAutofit/>
          </a:bodyPr>
          <a:lstStyle/>
          <a:p>
            <a:endParaRPr lang="es-ES" sz="2800" dirty="0" smtClean="0">
              <a:solidFill>
                <a:prstClr val="black">
                  <a:lumMod val="85000"/>
                  <a:lumOff val="15000"/>
                </a:prstClr>
              </a:solidFill>
            </a:endParaRPr>
          </a:p>
          <a:p>
            <a:endParaRPr lang="es-ES" sz="2800" dirty="0">
              <a:solidFill>
                <a:prstClr val="black">
                  <a:lumMod val="85000"/>
                  <a:lumOff val="15000"/>
                </a:prstClr>
              </a:solidFill>
            </a:endParaRPr>
          </a:p>
          <a:p>
            <a:r>
              <a:rPr lang="es-ES" sz="2800" dirty="0" smtClean="0">
                <a:solidFill>
                  <a:prstClr val="black">
                    <a:lumMod val="85000"/>
                    <a:lumOff val="15000"/>
                  </a:prstClr>
                </a:solidFill>
              </a:rPr>
              <a:t>Perfil </a:t>
            </a:r>
            <a:r>
              <a:rPr lang="es-ES" sz="2800" dirty="0">
                <a:solidFill>
                  <a:prstClr val="black">
                    <a:lumMod val="85000"/>
                    <a:lumOff val="15000"/>
                  </a:prstClr>
                </a:solidFill>
              </a:rPr>
              <a:t>Sanitario </a:t>
            </a:r>
            <a:r>
              <a:rPr lang="es-ES" sz="2800" dirty="0">
                <a:solidFill>
                  <a:schemeClr val="tx2">
                    <a:lumMod val="60000"/>
                    <a:lumOff val="40000"/>
                  </a:schemeClr>
                </a:solidFill>
              </a:rPr>
              <a:t>de las personas ingresadas en CENTROS RESIDENCIALES</a:t>
            </a:r>
            <a:endParaRPr lang="es-ES" sz="2800" dirty="0"/>
          </a:p>
        </p:txBody>
      </p:sp>
      <p:sp>
        <p:nvSpPr>
          <p:cNvPr id="5" name="4 CuadroTexto"/>
          <p:cNvSpPr txBox="1"/>
          <p:nvPr/>
        </p:nvSpPr>
        <p:spPr>
          <a:xfrm rot="19359356">
            <a:off x="3553425" y="3380072"/>
            <a:ext cx="6229891" cy="646331"/>
          </a:xfrm>
          <a:prstGeom prst="rect">
            <a:avLst/>
          </a:prstGeom>
          <a:noFill/>
        </p:spPr>
        <p:txBody>
          <a:bodyPr wrap="square" rtlCol="0">
            <a:spAutoFit/>
          </a:bodyPr>
          <a:lstStyle/>
          <a:p>
            <a:r>
              <a:rPr lang="es-ES" sz="3600" dirty="0" smtClean="0">
                <a:solidFill>
                  <a:schemeClr val="bg2"/>
                </a:solidFill>
                <a:latin typeface="Arial Black" panose="020B0A04020102020204" pitchFamily="34" charset="0"/>
              </a:rPr>
              <a:t>Paciente Geriátrico</a:t>
            </a:r>
            <a:endParaRPr lang="es-ES" sz="3600" dirty="0">
              <a:solidFill>
                <a:schemeClr val="bg2"/>
              </a:solidFill>
              <a:latin typeface="Arial Black" panose="020B0A04020102020204" pitchFamily="34" charset="0"/>
            </a:endParaRPr>
          </a:p>
        </p:txBody>
      </p:sp>
    </p:spTree>
    <p:extLst>
      <p:ext uri="{BB962C8B-B14F-4D97-AF65-F5344CB8AC3E}">
        <p14:creationId xmlns:p14="http://schemas.microsoft.com/office/powerpoint/2010/main" val="147445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Residencias de la Comunidad de Madrid</a:t>
            </a:r>
            <a:endParaRPr lang="es-ES" dirty="0"/>
          </a:p>
        </p:txBody>
      </p:sp>
      <p:sp>
        <p:nvSpPr>
          <p:cNvPr id="4" name="Oval 3"/>
          <p:cNvSpPr>
            <a:spLocks noGrp="1"/>
          </p:cNvSpPr>
          <p:nvPr>
            <p:ph type="body" sz="quarter" idx="14"/>
          </p:nvPr>
        </p:nvSpPr>
        <p:spPr>
          <a:xfrm>
            <a:off x="467544" y="188640"/>
            <a:ext cx="2592288" cy="2636426"/>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prstClr val="white"/>
                </a:solidFill>
              </a:rPr>
              <a:t>             </a:t>
            </a:r>
          </a:p>
        </p:txBody>
      </p:sp>
      <p:sp>
        <p:nvSpPr>
          <p:cNvPr id="5" name="TextBox 15"/>
          <p:cNvSpPr txBox="1"/>
          <p:nvPr/>
        </p:nvSpPr>
        <p:spPr>
          <a:xfrm>
            <a:off x="531590" y="1087399"/>
            <a:ext cx="2387616" cy="766900"/>
          </a:xfrm>
          <a:prstGeom prst="rect">
            <a:avLst/>
          </a:prstGeom>
          <a:noFill/>
        </p:spPr>
        <p:txBody>
          <a:bodyPr wrap="square" rtlCol="0">
            <a:normAutofit fontScale="92500" lnSpcReduction="10000"/>
          </a:bodyPr>
          <a:lstStyle/>
          <a:p>
            <a:pPr algn="ctr">
              <a:lnSpc>
                <a:spcPct val="80000"/>
              </a:lnSpc>
            </a:pPr>
            <a:r>
              <a:rPr lang="es-ES" sz="2300" b="1" spc="60" dirty="0" smtClean="0">
                <a:solidFill>
                  <a:schemeClr val="bg1"/>
                </a:solidFill>
                <a:effectLst>
                  <a:outerShdw blurRad="50800" dist="25400" dir="5400000" algn="t" rotWithShape="0">
                    <a:prstClr val="black">
                      <a:alpha val="15000"/>
                    </a:prstClr>
                  </a:outerShdw>
                </a:effectLst>
              </a:rPr>
              <a:t>Tipo de Residencias. Formas de Acceso.</a:t>
            </a:r>
            <a:endParaRPr lang="es-ES" sz="2300" b="1" spc="60" dirty="0">
              <a:solidFill>
                <a:schemeClr val="bg1"/>
              </a:solidFill>
              <a:effectLst>
                <a:outerShdw blurRad="50800" dist="25400" dir="5400000" algn="t" rotWithShape="0">
                  <a:prstClr val="black">
                    <a:alpha val="15000"/>
                  </a:prstClr>
                </a:outerShdw>
              </a:effectLst>
            </a:endParaRPr>
          </a:p>
        </p:txBody>
      </p:sp>
      <p:sp>
        <p:nvSpPr>
          <p:cNvPr id="7" name="TextBox 16"/>
          <p:cNvSpPr txBox="1"/>
          <p:nvPr/>
        </p:nvSpPr>
        <p:spPr>
          <a:xfrm>
            <a:off x="711300" y="116632"/>
            <a:ext cx="1900104" cy="2708434"/>
          </a:xfrm>
          <a:prstGeom prst="rect">
            <a:avLst/>
          </a:prstGeom>
          <a:noFill/>
        </p:spPr>
        <p:txBody>
          <a:bodyPr wrap="square" rtlCol="0">
            <a:spAutoFit/>
          </a:bodyPr>
          <a:lstStyle/>
          <a:p>
            <a:r>
              <a:rPr lang="es-ES" sz="17000" b="1" dirty="0" smtClean="0">
                <a:solidFill>
                  <a:srgbClr val="2A7A9E">
                    <a:alpha val="40000"/>
                  </a:srgbClr>
                </a:solidFill>
                <a:cs typeface="Arial" pitchFamily="34" charset="0"/>
              </a:rPr>
              <a:t> 2</a:t>
            </a:r>
            <a:endParaRPr lang="es-ES" sz="17000" b="1" dirty="0">
              <a:solidFill>
                <a:srgbClr val="2A7A9E">
                  <a:alpha val="40000"/>
                </a:srgbClr>
              </a:solidFill>
              <a:cs typeface="Arial" pitchFamily="34" charset="0"/>
            </a:endParaRPr>
          </a:p>
        </p:txBody>
      </p:sp>
    </p:spTree>
    <p:extLst>
      <p:ext uri="{BB962C8B-B14F-4D97-AF65-F5344CB8AC3E}">
        <p14:creationId xmlns:p14="http://schemas.microsoft.com/office/powerpoint/2010/main" val="808802192"/>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1905000" y="2936809"/>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686800" y="528448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srgbClr val="FF6600"/>
                </a:solidFill>
              </a:rPr>
              <a:t>           </a:t>
            </a:r>
          </a:p>
        </p:txBody>
      </p:sp>
      <p:grpSp>
        <p:nvGrpSpPr>
          <p:cNvPr id="26" name="Group 25"/>
          <p:cNvGrpSpPr/>
          <p:nvPr/>
        </p:nvGrpSpPr>
        <p:grpSpPr>
          <a:xfrm>
            <a:off x="978264" y="826605"/>
            <a:ext cx="2057400" cy="2708434"/>
            <a:chOff x="762000" y="1557456"/>
            <a:chExt cx="2057400" cy="2708434"/>
          </a:xfrm>
        </p:grpSpPr>
        <p:sp>
          <p:nvSpPr>
            <p:cNvPr id="6"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14" name="TextBox 13"/>
            <p:cNvSpPr txBox="1"/>
            <p:nvPr/>
          </p:nvSpPr>
          <p:spPr>
            <a:xfrm>
              <a:off x="1121392" y="1557456"/>
              <a:ext cx="1219200" cy="2708434"/>
            </a:xfrm>
            <a:prstGeom prst="rect">
              <a:avLst/>
            </a:prstGeom>
            <a:noFill/>
          </p:spPr>
          <p:txBody>
            <a:bodyPr wrap="square" rtlCol="0">
              <a:spAutoFit/>
            </a:bodyPr>
            <a:lstStyle/>
            <a:p>
              <a:r>
                <a:rPr lang="es-ES" sz="17000" b="1" dirty="0">
                  <a:solidFill>
                    <a:srgbClr val="F26200">
                      <a:alpha val="40000"/>
                    </a:srgbClr>
                  </a:solidFill>
                  <a:latin typeface="+mj-lt"/>
                  <a:cs typeface="Arial" pitchFamily="34" charset="0"/>
                </a:rPr>
                <a:t>1</a:t>
              </a:r>
            </a:p>
          </p:txBody>
        </p:sp>
        <p:sp>
          <p:nvSpPr>
            <p:cNvPr id="13" name="TextBox 12"/>
            <p:cNvSpPr txBox="1"/>
            <p:nvPr/>
          </p:nvSpPr>
          <p:spPr>
            <a:xfrm>
              <a:off x="823416" y="2666898"/>
              <a:ext cx="1931160" cy="683264"/>
            </a:xfrm>
            <a:prstGeom prst="rect">
              <a:avLst/>
            </a:prstGeom>
            <a:noFill/>
          </p:spPr>
          <p:txBody>
            <a:bodyPr wrap="square" rtlCol="0">
              <a:normAutofit/>
            </a:bodyPr>
            <a:lstStyle/>
            <a:p>
              <a:pPr algn="ctr">
                <a:lnSpc>
                  <a:spcPct val="80000"/>
                </a:lnSpc>
              </a:pPr>
              <a:r>
                <a:rPr lang="es-ES" sz="2400" b="1" spc="60" dirty="0" smtClean="0">
                  <a:solidFill>
                    <a:schemeClr val="bg1"/>
                  </a:solidFill>
                  <a:effectLst>
                    <a:outerShdw blurRad="50800" dist="25400" dir="5400000" algn="t" rotWithShape="0">
                      <a:prstClr val="black">
                        <a:alpha val="15000"/>
                      </a:prstClr>
                    </a:outerShdw>
                  </a:effectLst>
                </a:rPr>
                <a:t>Hospital de agudos</a:t>
              </a:r>
              <a:endParaRPr lang="es-ES" sz="2400" b="1" dirty="0">
                <a:solidFill>
                  <a:schemeClr val="bg1"/>
                </a:solidFill>
                <a:effectLst>
                  <a:outerShdw blurRad="50800" dist="25400" dir="5400000" algn="t" rotWithShape="0">
                    <a:prstClr val="black">
                      <a:alpha val="15000"/>
                    </a:prstClr>
                  </a:outerShdw>
                </a:effectLst>
              </a:endParaRPr>
            </a:p>
          </p:txBody>
        </p:sp>
        <p:sp>
          <p:nvSpPr>
            <p:cNvPr id="19" name="Oval 1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grpSp>
      <p:grpSp>
        <p:nvGrpSpPr>
          <p:cNvPr id="23" name="Group 22"/>
          <p:cNvGrpSpPr/>
          <p:nvPr/>
        </p:nvGrpSpPr>
        <p:grpSpPr>
          <a:xfrm>
            <a:off x="3543300" y="-300147"/>
            <a:ext cx="2057400" cy="2708434"/>
            <a:chOff x="3543300" y="1537554"/>
            <a:chExt cx="2057400" cy="2708434"/>
          </a:xfrm>
        </p:grpSpPr>
        <p:sp>
          <p:nvSpPr>
            <p:cNvPr id="4"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15" name="TextBox 14"/>
            <p:cNvSpPr txBox="1"/>
            <p:nvPr/>
          </p:nvSpPr>
          <p:spPr>
            <a:xfrm>
              <a:off x="3957852" y="1537554"/>
              <a:ext cx="1219200" cy="2708434"/>
            </a:xfrm>
            <a:prstGeom prst="rect">
              <a:avLst/>
            </a:prstGeom>
            <a:noFill/>
          </p:spPr>
          <p:txBody>
            <a:bodyPr wrap="square" rtlCol="0">
              <a:spAutoFit/>
            </a:bodyPr>
            <a:lstStyle/>
            <a:p>
              <a:r>
                <a:rPr lang="es-ES" sz="17000" b="1" dirty="0">
                  <a:solidFill>
                    <a:srgbClr val="2A7A9E">
                      <a:alpha val="40000"/>
                    </a:srgbClr>
                  </a:solidFill>
                  <a:latin typeface="+mj-lt"/>
                  <a:cs typeface="Arial" pitchFamily="34" charset="0"/>
                </a:rPr>
                <a:t>2</a:t>
              </a:r>
            </a:p>
          </p:txBody>
        </p:sp>
        <p:sp>
          <p:nvSpPr>
            <p:cNvPr id="16" name="TextBox 15"/>
            <p:cNvSpPr txBox="1"/>
            <p:nvPr/>
          </p:nvSpPr>
          <p:spPr>
            <a:xfrm>
              <a:off x="3601872" y="2558923"/>
              <a:ext cx="1931160" cy="665695"/>
            </a:xfrm>
            <a:prstGeom prst="rect">
              <a:avLst/>
            </a:prstGeom>
            <a:noFill/>
          </p:spPr>
          <p:txBody>
            <a:bodyPr wrap="square" rtlCol="0">
              <a:noAutofit/>
            </a:bodyPr>
            <a:lstStyle/>
            <a:p>
              <a:pPr algn="ctr">
                <a:lnSpc>
                  <a:spcPct val="80000"/>
                </a:lnSpc>
              </a:pPr>
              <a:r>
                <a:rPr lang="es-ES" sz="2400" b="1" spc="60" dirty="0" smtClean="0">
                  <a:solidFill>
                    <a:schemeClr val="bg1"/>
                  </a:solidFill>
                  <a:effectLst>
                    <a:outerShdw blurRad="50800" dist="25400" dir="5400000" algn="t" rotWithShape="0">
                      <a:prstClr val="black">
                        <a:alpha val="15000"/>
                      </a:prstClr>
                    </a:outerShdw>
                  </a:effectLst>
                </a:rPr>
                <a:t>Hospital de media estancia</a:t>
              </a:r>
              <a:endParaRPr lang="es-ES" sz="2400" b="1" spc="60" dirty="0">
                <a:solidFill>
                  <a:schemeClr val="bg1"/>
                </a:solidFill>
                <a:effectLst>
                  <a:outerShdw blurRad="50800" dist="25400" dir="5400000" algn="t" rotWithShape="0">
                    <a:prstClr val="black">
                      <a:alpha val="15000"/>
                    </a:prstClr>
                  </a:outerShdw>
                </a:effectLst>
              </a:endParaRPr>
            </a:p>
          </p:txBody>
        </p:sp>
        <p:sp>
          <p:nvSpPr>
            <p:cNvPr id="20" name="Oval 19"/>
            <p:cNvSpPr/>
            <p:nvPr/>
          </p:nvSpPr>
          <p:spPr>
            <a:xfrm>
              <a:off x="3601872" y="185203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grpSp>
      <p:grpSp>
        <p:nvGrpSpPr>
          <p:cNvPr id="24" name="Group 23"/>
          <p:cNvGrpSpPr/>
          <p:nvPr/>
        </p:nvGrpSpPr>
        <p:grpSpPr>
          <a:xfrm>
            <a:off x="1043862" y="3325030"/>
            <a:ext cx="2057400" cy="2708434"/>
            <a:chOff x="6324600" y="1587511"/>
            <a:chExt cx="2057400" cy="2708434"/>
          </a:xfrm>
        </p:grpSpPr>
        <p:sp>
          <p:nvSpPr>
            <p:cNvPr id="5"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17" name="TextBox 16"/>
            <p:cNvSpPr txBox="1"/>
            <p:nvPr/>
          </p:nvSpPr>
          <p:spPr>
            <a:xfrm>
              <a:off x="6721604" y="1587511"/>
              <a:ext cx="1219200" cy="2708434"/>
            </a:xfrm>
            <a:prstGeom prst="rect">
              <a:avLst/>
            </a:prstGeom>
            <a:noFill/>
          </p:spPr>
          <p:txBody>
            <a:bodyPr wrap="square" rtlCol="0">
              <a:spAutoFit/>
            </a:bodyPr>
            <a:lstStyle/>
            <a:p>
              <a:r>
                <a:rPr lang="es-ES" sz="17000" b="1" dirty="0">
                  <a:solidFill>
                    <a:srgbClr val="65B131">
                      <a:alpha val="64000"/>
                    </a:srgbClr>
                  </a:solidFill>
                  <a:latin typeface="+mj-lt"/>
                  <a:cs typeface="Arial" pitchFamily="34" charset="0"/>
                </a:rPr>
                <a:t>7</a:t>
              </a:r>
            </a:p>
          </p:txBody>
        </p:sp>
        <p:sp>
          <p:nvSpPr>
            <p:cNvPr id="18" name="TextBox 17"/>
            <p:cNvSpPr txBox="1"/>
            <p:nvPr/>
          </p:nvSpPr>
          <p:spPr>
            <a:xfrm>
              <a:off x="6411810" y="2674651"/>
              <a:ext cx="1931160" cy="665695"/>
            </a:xfrm>
            <a:prstGeom prst="rect">
              <a:avLst/>
            </a:prstGeom>
            <a:noFill/>
          </p:spPr>
          <p:txBody>
            <a:bodyPr wrap="square" rtlCol="0">
              <a:normAutofit/>
            </a:bodyPr>
            <a:lstStyle/>
            <a:p>
              <a:pPr algn="ctr">
                <a:lnSpc>
                  <a:spcPct val="80000"/>
                </a:lnSpc>
              </a:pPr>
              <a:r>
                <a:rPr lang="es-ES" sz="2400" b="1" dirty="0" smtClean="0">
                  <a:solidFill>
                    <a:schemeClr val="bg1"/>
                  </a:solidFill>
                  <a:effectLst>
                    <a:outerShdw blurRad="50800" dist="25400" dir="5400000" algn="t" rotWithShape="0">
                      <a:prstClr val="black">
                        <a:alpha val="15000"/>
                      </a:prstClr>
                    </a:outerShdw>
                  </a:effectLst>
                </a:rPr>
                <a:t>Investigación</a:t>
              </a:r>
              <a:endParaRPr lang="es-ES" sz="2400" b="1" dirty="0">
                <a:solidFill>
                  <a:schemeClr val="bg1"/>
                </a:solidFill>
                <a:effectLst>
                  <a:outerShdw blurRad="50800" dist="25400" dir="5400000" algn="t" rotWithShape="0">
                    <a:prstClr val="black">
                      <a:alpha val="15000"/>
                    </a:prstClr>
                  </a:outerShdw>
                </a:effectLst>
              </a:endParaRPr>
            </a:p>
          </p:txBody>
        </p:sp>
        <p:sp>
          <p:nvSpPr>
            <p:cNvPr id="21" name="Oval 20"/>
            <p:cNvSpPr/>
            <p:nvPr/>
          </p:nvSpPr>
          <p:spPr>
            <a:xfrm>
              <a:off x="6618394" y="1953643"/>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grpSp>
      <p:grpSp>
        <p:nvGrpSpPr>
          <p:cNvPr id="25" name="Group 23"/>
          <p:cNvGrpSpPr/>
          <p:nvPr/>
        </p:nvGrpSpPr>
        <p:grpSpPr>
          <a:xfrm>
            <a:off x="3419872" y="2000507"/>
            <a:ext cx="2448272" cy="2708434"/>
            <a:chOff x="6324600" y="1760978"/>
            <a:chExt cx="2057400" cy="2383738"/>
          </a:xfrm>
        </p:grpSpPr>
        <p:sp>
          <p:nvSpPr>
            <p:cNvPr id="27" name="Oval 4"/>
            <p:cNvSpPr/>
            <p:nvPr/>
          </p:nvSpPr>
          <p:spPr>
            <a:xfrm>
              <a:off x="6324600" y="1953643"/>
              <a:ext cx="2057400" cy="2057400"/>
            </a:xfrm>
            <a:prstGeom prst="ellipse">
              <a:avLst/>
            </a:prstGeom>
            <a:solidFill>
              <a:srgbClr val="9999FF"/>
            </a:soli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28" name="TextBox 16"/>
            <p:cNvSpPr txBox="1"/>
            <p:nvPr/>
          </p:nvSpPr>
          <p:spPr>
            <a:xfrm>
              <a:off x="6797784" y="1760978"/>
              <a:ext cx="1219200" cy="2383738"/>
            </a:xfrm>
            <a:prstGeom prst="rect">
              <a:avLst/>
            </a:prstGeom>
            <a:noFill/>
          </p:spPr>
          <p:txBody>
            <a:bodyPr wrap="square" rtlCol="0">
              <a:spAutoFit/>
            </a:bodyPr>
            <a:lstStyle/>
            <a:p>
              <a:r>
                <a:rPr lang="es-ES" sz="17000" b="1" dirty="0">
                  <a:solidFill>
                    <a:schemeClr val="bg1"/>
                  </a:solidFill>
                  <a:latin typeface="+mj-lt"/>
                  <a:cs typeface="Arial" pitchFamily="34" charset="0"/>
                </a:rPr>
                <a:t>5</a:t>
              </a:r>
            </a:p>
          </p:txBody>
        </p:sp>
        <p:sp>
          <p:nvSpPr>
            <p:cNvPr id="29" name="TextBox 17"/>
            <p:cNvSpPr txBox="1"/>
            <p:nvPr/>
          </p:nvSpPr>
          <p:spPr>
            <a:xfrm>
              <a:off x="6441804" y="2760213"/>
              <a:ext cx="1931160" cy="665695"/>
            </a:xfrm>
            <a:prstGeom prst="rect">
              <a:avLst/>
            </a:prstGeom>
            <a:noFill/>
          </p:spPr>
          <p:txBody>
            <a:bodyPr wrap="square" rtlCol="0">
              <a:normAutofit/>
            </a:bodyPr>
            <a:lstStyle/>
            <a:p>
              <a:pPr algn="ctr">
                <a:lnSpc>
                  <a:spcPct val="80000"/>
                </a:lnSpc>
              </a:pPr>
              <a:r>
                <a:rPr lang="es-ES" sz="2800" b="1" spc="60" dirty="0" smtClean="0">
                  <a:solidFill>
                    <a:srgbClr val="7030A0"/>
                  </a:solidFill>
                  <a:effectLst>
                    <a:outerShdw blurRad="50800" dist="25400" dir="5400000" algn="t" rotWithShape="0">
                      <a:prstClr val="black">
                        <a:alpha val="15000"/>
                      </a:prstClr>
                    </a:outerShdw>
                  </a:effectLst>
                </a:rPr>
                <a:t>Residencia</a:t>
              </a:r>
              <a:endParaRPr lang="es-ES" sz="2800" b="1" dirty="0">
                <a:solidFill>
                  <a:srgbClr val="7030A0"/>
                </a:solidFill>
                <a:effectLst>
                  <a:outerShdw blurRad="50800" dist="25400" dir="5400000" algn="t" rotWithShape="0">
                    <a:prstClr val="black">
                      <a:alpha val="15000"/>
                    </a:prstClr>
                  </a:outerShdw>
                </a:effectLst>
              </a:endParaRPr>
            </a:p>
          </p:txBody>
        </p:sp>
        <p:sp>
          <p:nvSpPr>
            <p:cNvPr id="30" name="Oval 20"/>
            <p:cNvSpPr/>
            <p:nvPr/>
          </p:nvSpPr>
          <p:spPr>
            <a:xfrm>
              <a:off x="6581814" y="2130508"/>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grpSp>
        <p:nvGrpSpPr>
          <p:cNvPr id="31" name="Group 25"/>
          <p:cNvGrpSpPr/>
          <p:nvPr/>
        </p:nvGrpSpPr>
        <p:grpSpPr>
          <a:xfrm>
            <a:off x="6083664" y="3005925"/>
            <a:ext cx="2057400" cy="2708434"/>
            <a:chOff x="762000" y="1557456"/>
            <a:chExt cx="2057400" cy="2708434"/>
          </a:xfrm>
        </p:grpSpPr>
        <p:sp>
          <p:nvSpPr>
            <p:cNvPr id="32"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33" name="TextBox 13"/>
            <p:cNvSpPr txBox="1"/>
            <p:nvPr/>
          </p:nvSpPr>
          <p:spPr>
            <a:xfrm>
              <a:off x="1121392" y="1557456"/>
              <a:ext cx="1219200" cy="2708434"/>
            </a:xfrm>
            <a:prstGeom prst="rect">
              <a:avLst/>
            </a:prstGeom>
            <a:noFill/>
          </p:spPr>
          <p:txBody>
            <a:bodyPr wrap="square" rtlCol="0">
              <a:spAutoFit/>
            </a:bodyPr>
            <a:lstStyle/>
            <a:p>
              <a:r>
                <a:rPr lang="es-ES" sz="17000" b="1" dirty="0">
                  <a:solidFill>
                    <a:srgbClr val="F26200">
                      <a:alpha val="40000"/>
                    </a:srgbClr>
                  </a:solidFill>
                  <a:latin typeface="+mj-lt"/>
                  <a:cs typeface="Arial" pitchFamily="34" charset="0"/>
                </a:rPr>
                <a:t>4</a:t>
              </a:r>
            </a:p>
          </p:txBody>
        </p:sp>
        <p:sp>
          <p:nvSpPr>
            <p:cNvPr id="34" name="TextBox 12"/>
            <p:cNvSpPr txBox="1"/>
            <p:nvPr/>
          </p:nvSpPr>
          <p:spPr>
            <a:xfrm>
              <a:off x="823416" y="2666898"/>
              <a:ext cx="1931160" cy="683264"/>
            </a:xfrm>
            <a:prstGeom prst="rect">
              <a:avLst/>
            </a:prstGeom>
            <a:noFill/>
          </p:spPr>
          <p:txBody>
            <a:bodyPr wrap="square" rtlCol="0">
              <a:normAutofit/>
            </a:bodyPr>
            <a:lstStyle/>
            <a:p>
              <a:pPr algn="ctr">
                <a:lnSpc>
                  <a:spcPct val="80000"/>
                </a:lnSpc>
              </a:pPr>
              <a:r>
                <a:rPr lang="es-ES" sz="2400" b="1" spc="60" dirty="0" smtClean="0">
                  <a:solidFill>
                    <a:schemeClr val="bg1"/>
                  </a:solidFill>
                  <a:effectLst>
                    <a:outerShdw blurRad="50800" dist="25400" dir="5400000" algn="t" rotWithShape="0">
                      <a:prstClr val="black">
                        <a:alpha val="15000"/>
                      </a:prstClr>
                    </a:outerShdw>
                  </a:effectLst>
                </a:rPr>
                <a:t> Cuidados Paliativos</a:t>
              </a:r>
              <a:endParaRPr lang="es-ES" sz="2400" b="1" dirty="0">
                <a:solidFill>
                  <a:schemeClr val="bg1"/>
                </a:solidFill>
                <a:effectLst>
                  <a:outerShdw blurRad="50800" dist="25400" dir="5400000" algn="t" rotWithShape="0">
                    <a:prstClr val="black">
                      <a:alpha val="15000"/>
                    </a:prstClr>
                  </a:outerShdw>
                </a:effectLst>
              </a:endParaRPr>
            </a:p>
          </p:txBody>
        </p:sp>
        <p:sp>
          <p:nvSpPr>
            <p:cNvPr id="35" name="Oval 1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grpSp>
      <p:grpSp>
        <p:nvGrpSpPr>
          <p:cNvPr id="36" name="Group 23"/>
          <p:cNvGrpSpPr/>
          <p:nvPr/>
        </p:nvGrpSpPr>
        <p:grpSpPr>
          <a:xfrm>
            <a:off x="6149262" y="734230"/>
            <a:ext cx="2057400" cy="2708434"/>
            <a:chOff x="6324600" y="1587511"/>
            <a:chExt cx="2057400" cy="2708434"/>
          </a:xfrm>
        </p:grpSpPr>
        <p:sp>
          <p:nvSpPr>
            <p:cNvPr id="37"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38" name="TextBox 16"/>
            <p:cNvSpPr txBox="1"/>
            <p:nvPr/>
          </p:nvSpPr>
          <p:spPr>
            <a:xfrm>
              <a:off x="6721604" y="1587511"/>
              <a:ext cx="1219200" cy="2708434"/>
            </a:xfrm>
            <a:prstGeom prst="rect">
              <a:avLst/>
            </a:prstGeom>
            <a:noFill/>
          </p:spPr>
          <p:txBody>
            <a:bodyPr wrap="square" rtlCol="0">
              <a:spAutoFit/>
            </a:bodyPr>
            <a:lstStyle/>
            <a:p>
              <a:r>
                <a:rPr lang="es-ES" sz="17000" b="1" dirty="0">
                  <a:solidFill>
                    <a:srgbClr val="65B131">
                      <a:alpha val="64000"/>
                    </a:srgbClr>
                  </a:solidFill>
                  <a:latin typeface="+mj-lt"/>
                  <a:cs typeface="Arial" pitchFamily="34" charset="0"/>
                </a:rPr>
                <a:t>3</a:t>
              </a:r>
            </a:p>
          </p:txBody>
        </p:sp>
        <p:sp>
          <p:nvSpPr>
            <p:cNvPr id="39" name="TextBox 17"/>
            <p:cNvSpPr txBox="1"/>
            <p:nvPr/>
          </p:nvSpPr>
          <p:spPr>
            <a:xfrm>
              <a:off x="6411810" y="2456480"/>
              <a:ext cx="1931160" cy="665695"/>
            </a:xfrm>
            <a:prstGeom prst="rect">
              <a:avLst/>
            </a:prstGeom>
            <a:noFill/>
          </p:spPr>
          <p:txBody>
            <a:bodyPr wrap="square" rtlCol="0">
              <a:noAutofit/>
            </a:bodyPr>
            <a:lstStyle/>
            <a:p>
              <a:pPr algn="ctr">
                <a:lnSpc>
                  <a:spcPct val="80000"/>
                </a:lnSpc>
              </a:pPr>
              <a:endParaRPr lang="es-ES" sz="2400" b="1" spc="60" dirty="0">
                <a:solidFill>
                  <a:schemeClr val="bg1"/>
                </a:solidFill>
                <a:effectLst>
                  <a:outerShdw blurRad="50800" dist="25400" dir="5400000" algn="t" rotWithShape="0">
                    <a:prstClr val="black">
                      <a:alpha val="15000"/>
                    </a:prstClr>
                  </a:outerShdw>
                </a:effectLst>
              </a:endParaRPr>
            </a:p>
            <a:p>
              <a:pPr algn="ctr">
                <a:lnSpc>
                  <a:spcPct val="80000"/>
                </a:lnSpc>
              </a:pPr>
              <a:r>
                <a:rPr lang="es-ES" sz="2400" b="1" dirty="0" smtClean="0">
                  <a:solidFill>
                    <a:schemeClr val="bg1"/>
                  </a:solidFill>
                  <a:effectLst>
                    <a:outerShdw blurRad="50800" dist="25400" dir="5400000" algn="t" rotWithShape="0">
                      <a:prstClr val="black">
                        <a:alpha val="15000"/>
                      </a:prstClr>
                    </a:outerShdw>
                  </a:effectLst>
                </a:rPr>
                <a:t>Urgencias</a:t>
              </a:r>
              <a:endParaRPr lang="es-ES" sz="2400" b="1" dirty="0">
                <a:solidFill>
                  <a:schemeClr val="bg1"/>
                </a:solidFill>
                <a:effectLst>
                  <a:outerShdw blurRad="50800" dist="25400" dir="5400000" algn="t" rotWithShape="0">
                    <a:prstClr val="black">
                      <a:alpha val="15000"/>
                    </a:prstClr>
                  </a:outerShdw>
                </a:effectLst>
              </a:endParaRPr>
            </a:p>
          </p:txBody>
        </p:sp>
        <p:sp>
          <p:nvSpPr>
            <p:cNvPr id="40" name="Oval 20"/>
            <p:cNvSpPr/>
            <p:nvPr/>
          </p:nvSpPr>
          <p:spPr>
            <a:xfrm>
              <a:off x="6494262" y="1903757"/>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grpSp>
      <p:grpSp>
        <p:nvGrpSpPr>
          <p:cNvPr id="41" name="Group 22"/>
          <p:cNvGrpSpPr/>
          <p:nvPr/>
        </p:nvGrpSpPr>
        <p:grpSpPr>
          <a:xfrm>
            <a:off x="3668492" y="4173871"/>
            <a:ext cx="2057400" cy="2708434"/>
            <a:chOff x="3543300" y="1537554"/>
            <a:chExt cx="2057400" cy="2708434"/>
          </a:xfrm>
        </p:grpSpPr>
        <p:sp>
          <p:nvSpPr>
            <p:cNvPr id="42"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43" name="TextBox 14"/>
            <p:cNvSpPr txBox="1"/>
            <p:nvPr/>
          </p:nvSpPr>
          <p:spPr>
            <a:xfrm>
              <a:off x="3957852" y="1537554"/>
              <a:ext cx="1219200" cy="2708434"/>
            </a:xfrm>
            <a:prstGeom prst="rect">
              <a:avLst/>
            </a:prstGeom>
            <a:noFill/>
          </p:spPr>
          <p:txBody>
            <a:bodyPr wrap="square" rtlCol="0">
              <a:spAutoFit/>
            </a:bodyPr>
            <a:lstStyle/>
            <a:p>
              <a:r>
                <a:rPr lang="es-ES" sz="17000" b="1" dirty="0">
                  <a:solidFill>
                    <a:srgbClr val="2A7A9E">
                      <a:alpha val="40000"/>
                    </a:srgbClr>
                  </a:solidFill>
                  <a:latin typeface="+mj-lt"/>
                  <a:cs typeface="Arial" pitchFamily="34" charset="0"/>
                </a:rPr>
                <a:t>6</a:t>
              </a:r>
            </a:p>
          </p:txBody>
        </p:sp>
        <p:sp>
          <p:nvSpPr>
            <p:cNvPr id="44" name="TextBox 15"/>
            <p:cNvSpPr txBox="1"/>
            <p:nvPr/>
          </p:nvSpPr>
          <p:spPr>
            <a:xfrm>
              <a:off x="3543300" y="2701385"/>
              <a:ext cx="1989732" cy="665695"/>
            </a:xfrm>
            <a:prstGeom prst="rect">
              <a:avLst/>
            </a:prstGeom>
            <a:noFill/>
          </p:spPr>
          <p:txBody>
            <a:bodyPr wrap="square" rtlCol="0">
              <a:noAutofit/>
            </a:bodyPr>
            <a:lstStyle/>
            <a:p>
              <a:pPr algn="ctr">
                <a:lnSpc>
                  <a:spcPct val="80000"/>
                </a:lnSpc>
              </a:pPr>
              <a:r>
                <a:rPr lang="es-ES" sz="2400" b="1" spc="60" dirty="0" smtClean="0">
                  <a:solidFill>
                    <a:schemeClr val="bg1"/>
                  </a:solidFill>
                  <a:effectLst>
                    <a:outerShdw blurRad="50800" dist="25400" dir="5400000" algn="t" rotWithShape="0">
                      <a:prstClr val="black">
                        <a:alpha val="15000"/>
                      </a:prstClr>
                    </a:outerShdw>
                  </a:effectLst>
                </a:rPr>
                <a:t>Industria Farmacéutica</a:t>
              </a:r>
              <a:endParaRPr lang="es-ES" sz="2400" b="1" spc="60" dirty="0">
                <a:solidFill>
                  <a:schemeClr val="bg1"/>
                </a:solidFill>
                <a:effectLst>
                  <a:outerShdw blurRad="50800" dist="25400" dir="5400000" algn="t" rotWithShape="0">
                    <a:prstClr val="black">
                      <a:alpha val="15000"/>
                    </a:prstClr>
                  </a:outerShdw>
                </a:effectLst>
              </a:endParaRPr>
            </a:p>
          </p:txBody>
        </p:sp>
        <p:sp>
          <p:nvSpPr>
            <p:cNvPr id="45" name="Oval 19"/>
            <p:cNvSpPr/>
            <p:nvPr/>
          </p:nvSpPr>
          <p:spPr>
            <a:xfrm>
              <a:off x="3601872" y="198863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Tipos  de Plazas Residenciales</a:t>
            </a:r>
            <a:endParaRPr lang="es-ES" dirty="0"/>
          </a:p>
        </p:txBody>
      </p:sp>
      <p:sp>
        <p:nvSpPr>
          <p:cNvPr id="3" name="2 Marcador de contenido"/>
          <p:cNvSpPr>
            <a:spLocks noGrp="1"/>
          </p:cNvSpPr>
          <p:nvPr>
            <p:ph idx="1"/>
          </p:nvPr>
        </p:nvSpPr>
        <p:spPr/>
        <p:txBody>
          <a:bodyPr>
            <a:normAutofit fontScale="47500" lnSpcReduction="20000"/>
          </a:bodyPr>
          <a:lstStyle/>
          <a:p>
            <a:pPr marL="0" indent="0">
              <a:buNone/>
            </a:pPr>
            <a:r>
              <a:rPr lang="es-ES" dirty="0" smtClean="0">
                <a:solidFill>
                  <a:schemeClr val="tx2"/>
                </a:solidFill>
              </a:rPr>
              <a:t>A) </a:t>
            </a:r>
            <a:r>
              <a:rPr lang="es-ES" b="1" dirty="0" smtClean="0">
                <a:solidFill>
                  <a:schemeClr val="accent1"/>
                </a:solidFill>
              </a:rPr>
              <a:t>Plazas </a:t>
            </a:r>
            <a:r>
              <a:rPr lang="es-ES" b="1" dirty="0">
                <a:solidFill>
                  <a:schemeClr val="accent1"/>
                </a:solidFill>
              </a:rPr>
              <a:t>de Gestión Directa: </a:t>
            </a:r>
            <a:r>
              <a:rPr lang="es-ES" dirty="0"/>
              <a:t>Son aquellas plazas residenciales que están ubicadas en residencias propias de la Comunidad de Madrid y que están  gestionadas directamente por la Consejería de Familia y Asuntos Sociales a través del Servicio Regional de Bienestar Social.</a:t>
            </a:r>
            <a:br>
              <a:rPr lang="es-ES" dirty="0"/>
            </a:br>
            <a:r>
              <a:rPr lang="es-ES" dirty="0"/>
              <a:t/>
            </a:r>
            <a:br>
              <a:rPr lang="es-ES" dirty="0"/>
            </a:br>
            <a:r>
              <a:rPr lang="es-ES" dirty="0"/>
              <a:t>B) </a:t>
            </a:r>
            <a:r>
              <a:rPr lang="es-ES" b="1" dirty="0">
                <a:solidFill>
                  <a:schemeClr val="accent1"/>
                </a:solidFill>
              </a:rPr>
              <a:t>Plazas de Gestión Indirecta: </a:t>
            </a:r>
            <a:r>
              <a:rPr lang="es-ES" dirty="0"/>
              <a:t>Son aquellas plazas residenciales que están ubicadas en residencias que son propias de la Comunidad de Madrid, pero que se gestionan a través de empresas privadas. Estas empresas tienen un contrato de gestión de servicios públicos, en la modalidad de concesión administrativa. </a:t>
            </a:r>
            <a:br>
              <a:rPr lang="es-ES" dirty="0"/>
            </a:br>
            <a:r>
              <a:rPr lang="es-ES" dirty="0"/>
              <a:t/>
            </a:r>
            <a:br>
              <a:rPr lang="es-ES" dirty="0"/>
            </a:br>
            <a:r>
              <a:rPr lang="es-ES" dirty="0"/>
              <a:t>C) </a:t>
            </a:r>
            <a:r>
              <a:rPr lang="es-ES" b="1" dirty="0">
                <a:solidFill>
                  <a:schemeClr val="accent1"/>
                </a:solidFill>
              </a:rPr>
              <a:t>Plazas </a:t>
            </a:r>
            <a:r>
              <a:rPr lang="es-ES" b="1" dirty="0" smtClean="0">
                <a:solidFill>
                  <a:schemeClr val="accent1"/>
                </a:solidFill>
              </a:rPr>
              <a:t>Concertadas con Ayuntamientos: </a:t>
            </a:r>
            <a:r>
              <a:rPr lang="es-ES" dirty="0" smtClean="0"/>
              <a:t>Son </a:t>
            </a:r>
            <a:r>
              <a:rPr lang="es-ES" dirty="0"/>
              <a:t>residencias de titularidad municipal, que tienen firmados convenios con la Comunidad de Madrid.</a:t>
            </a:r>
            <a:br>
              <a:rPr lang="es-ES" dirty="0"/>
            </a:br>
            <a:r>
              <a:rPr lang="es-ES" dirty="0"/>
              <a:t/>
            </a:r>
            <a:br>
              <a:rPr lang="es-ES" dirty="0"/>
            </a:br>
            <a:r>
              <a:rPr lang="es-ES" dirty="0"/>
              <a:t>D) </a:t>
            </a:r>
            <a:r>
              <a:rPr lang="es-ES" b="1" dirty="0">
                <a:solidFill>
                  <a:schemeClr val="accent1"/>
                </a:solidFill>
              </a:rPr>
              <a:t>Plazas Concertadas con Entidades Privadas: </a:t>
            </a:r>
            <a:r>
              <a:rPr lang="es-ES" dirty="0"/>
              <a:t>Son aquellas plazas públicas, que están ubicadas en residencias privadas. Estas empresas han establecido un contrato de gestión de servicios públicos en la modalidad de concierto, mediante el cual </a:t>
            </a:r>
            <a:r>
              <a:rPr lang="es-ES" dirty="0" smtClean="0"/>
              <a:t>g</a:t>
            </a:r>
            <a:r>
              <a:rPr lang="es-ES" dirty="0"/>
              <a:t>estionan esas plazas</a:t>
            </a:r>
            <a:r>
              <a:rPr lang="es-ES" dirty="0" smtClean="0"/>
              <a:t>.</a:t>
            </a:r>
          </a:p>
          <a:p>
            <a:pPr marL="0" indent="0">
              <a:buNone/>
            </a:pPr>
            <a:endParaRPr lang="es-ES" dirty="0" smtClean="0"/>
          </a:p>
          <a:p>
            <a:pPr marL="0" indent="0">
              <a:buNone/>
            </a:pPr>
            <a:r>
              <a:rPr lang="es-ES" dirty="0" smtClean="0"/>
              <a:t>E</a:t>
            </a:r>
            <a:r>
              <a:rPr lang="es-ES" dirty="0"/>
              <a:t>) </a:t>
            </a:r>
            <a:r>
              <a:rPr lang="es-ES" b="1" dirty="0">
                <a:solidFill>
                  <a:schemeClr val="accent1"/>
                </a:solidFill>
              </a:rPr>
              <a:t>Plazas del Plan de Velocidad: </a:t>
            </a:r>
            <a:r>
              <a:rPr lang="es-ES" dirty="0"/>
              <a:t>Programa de actuación de puesta en funcionamiento de nuevas plazas residenciales. Estos centros tienen plazas de distintos tipos de financiación, financiación total, Cofinanciadas y de Precio tasado</a:t>
            </a:r>
            <a:r>
              <a:rPr lang="es-ES" dirty="0" smtClean="0"/>
              <a:t>. </a:t>
            </a:r>
            <a:endParaRPr lang="es-ES" dirty="0"/>
          </a:p>
          <a:p>
            <a:pPr marL="0" indent="0">
              <a:buNone/>
            </a:pPr>
            <a:endParaRPr lang="es-ES" dirty="0" smtClean="0"/>
          </a:p>
          <a:p>
            <a:pPr marL="0" indent="0">
              <a:buNone/>
            </a:pPr>
            <a:r>
              <a:rPr lang="es-ES" dirty="0" smtClean="0"/>
              <a:t>F) </a:t>
            </a:r>
            <a:r>
              <a:rPr lang="es-ES" b="1" dirty="0" smtClean="0">
                <a:solidFill>
                  <a:schemeClr val="accent1"/>
                </a:solidFill>
              </a:rPr>
              <a:t>Plazas Privadas: </a:t>
            </a:r>
            <a:r>
              <a:rPr lang="es-ES" dirty="0" smtClean="0"/>
              <a:t>Son residencias de titularidad privada.</a:t>
            </a:r>
            <a:endParaRPr lang="es-ES" dirty="0"/>
          </a:p>
        </p:txBody>
      </p:sp>
    </p:spTree>
    <p:extLst>
      <p:ext uri="{BB962C8B-B14F-4D97-AF65-F5344CB8AC3E}">
        <p14:creationId xmlns:p14="http://schemas.microsoft.com/office/powerpoint/2010/main" val="39404173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Tipos  de Plazas Residenciales</a:t>
            </a:r>
            <a:endParaRPr lang="es-ES" dirty="0"/>
          </a:p>
        </p:txBody>
      </p:sp>
      <p:sp>
        <p:nvSpPr>
          <p:cNvPr id="3" name="2 Marcador de contenido"/>
          <p:cNvSpPr>
            <a:spLocks noGrp="1"/>
          </p:cNvSpPr>
          <p:nvPr>
            <p:ph idx="1"/>
          </p:nvPr>
        </p:nvSpPr>
        <p:spPr/>
        <p:txBody>
          <a:bodyPr>
            <a:normAutofit fontScale="77500" lnSpcReduction="20000"/>
          </a:bodyPr>
          <a:lstStyle/>
          <a:p>
            <a:pPr marL="0" indent="0">
              <a:buNone/>
            </a:pPr>
            <a:r>
              <a:rPr lang="es-ES" dirty="0"/>
              <a:t/>
            </a:r>
            <a:br>
              <a:rPr lang="es-ES" dirty="0"/>
            </a:br>
            <a:r>
              <a:rPr lang="es-ES" dirty="0" smtClean="0"/>
              <a:t>A) Para para personas mayores </a:t>
            </a:r>
            <a:r>
              <a:rPr lang="es-ES" b="1" dirty="0" smtClean="0">
                <a:solidFill>
                  <a:schemeClr val="accent1"/>
                </a:solidFill>
              </a:rPr>
              <a:t>Autónomas</a:t>
            </a:r>
          </a:p>
          <a:p>
            <a:pPr marL="0" indent="0">
              <a:buNone/>
            </a:pPr>
            <a:r>
              <a:rPr lang="es-ES" sz="2800" dirty="0" smtClean="0">
                <a:solidFill>
                  <a:schemeClr val="accent1"/>
                </a:solidFill>
              </a:rPr>
              <a:t> </a:t>
            </a:r>
            <a:endParaRPr lang="es-ES" sz="2800" dirty="0" smtClean="0">
              <a:solidFill>
                <a:schemeClr val="tx1"/>
              </a:solidFill>
            </a:endParaRPr>
          </a:p>
          <a:p>
            <a:pPr marL="0" indent="0">
              <a:buNone/>
            </a:pPr>
            <a:r>
              <a:rPr lang="es-ES" dirty="0" smtClean="0">
                <a:solidFill>
                  <a:schemeClr val="tx2"/>
                </a:solidFill>
              </a:rPr>
              <a:t>B) </a:t>
            </a:r>
            <a:r>
              <a:rPr lang="es-ES" dirty="0">
                <a:solidFill>
                  <a:schemeClr val="tx2"/>
                </a:solidFill>
              </a:rPr>
              <a:t>Para </a:t>
            </a:r>
            <a:r>
              <a:rPr lang="es-ES" dirty="0" smtClean="0">
                <a:solidFill>
                  <a:schemeClr val="tx2"/>
                </a:solidFill>
              </a:rPr>
              <a:t>personas mayores </a:t>
            </a:r>
            <a:r>
              <a:rPr lang="es-ES" b="1" dirty="0">
                <a:solidFill>
                  <a:schemeClr val="accent1"/>
                </a:solidFill>
              </a:rPr>
              <a:t>D</a:t>
            </a:r>
            <a:r>
              <a:rPr lang="es-ES" b="1" dirty="0" smtClean="0">
                <a:solidFill>
                  <a:schemeClr val="accent1"/>
                </a:solidFill>
              </a:rPr>
              <a:t>ependientes</a:t>
            </a:r>
            <a:r>
              <a:rPr lang="es-ES" dirty="0" smtClean="0">
                <a:solidFill>
                  <a:schemeClr val="tx2"/>
                </a:solidFill>
              </a:rPr>
              <a:t> </a:t>
            </a:r>
          </a:p>
          <a:p>
            <a:pPr marL="0" indent="0">
              <a:buNone/>
            </a:pPr>
            <a:endParaRPr lang="es-ES" b="1" dirty="0">
              <a:solidFill>
                <a:schemeClr val="accent1"/>
              </a:solidFill>
            </a:endParaRPr>
          </a:p>
          <a:p>
            <a:pPr marL="0" indent="0">
              <a:buNone/>
            </a:pPr>
            <a:r>
              <a:rPr lang="es-ES" dirty="0" smtClean="0"/>
              <a:t>C) Para personas mayores con patologías concretas: </a:t>
            </a:r>
            <a:r>
              <a:rPr lang="es-ES" b="1" dirty="0" smtClean="0">
                <a:solidFill>
                  <a:schemeClr val="accent1"/>
                </a:solidFill>
              </a:rPr>
              <a:t>Centros de Alzheimer</a:t>
            </a:r>
          </a:p>
          <a:p>
            <a:pPr marL="0" indent="0">
              <a:buNone/>
            </a:pPr>
            <a:endParaRPr lang="es-ES" b="1" dirty="0" smtClean="0">
              <a:solidFill>
                <a:schemeClr val="accent1"/>
              </a:solidFill>
            </a:endParaRPr>
          </a:p>
          <a:p>
            <a:pPr marL="0" indent="0">
              <a:buNone/>
            </a:pPr>
            <a:r>
              <a:rPr lang="es-ES" dirty="0" smtClean="0"/>
              <a:t>D) </a:t>
            </a:r>
            <a:r>
              <a:rPr lang="es-ES" b="1" dirty="0" smtClean="0">
                <a:solidFill>
                  <a:schemeClr val="accent1"/>
                </a:solidFill>
              </a:rPr>
              <a:t>Residencias con Unidades </a:t>
            </a:r>
            <a:r>
              <a:rPr lang="es-ES" b="1" dirty="0" err="1" smtClean="0">
                <a:solidFill>
                  <a:schemeClr val="accent1"/>
                </a:solidFill>
              </a:rPr>
              <a:t>Sociosanitarias</a:t>
            </a:r>
            <a:r>
              <a:rPr lang="es-ES" b="1" dirty="0" smtClean="0">
                <a:solidFill>
                  <a:schemeClr val="accent1"/>
                </a:solidFill>
              </a:rPr>
              <a:t>: </a:t>
            </a:r>
            <a:r>
              <a:rPr lang="es-ES" dirty="0" smtClean="0"/>
              <a:t>Son residencias con unidades sanitarias acreditadas por Sanidad. Son similares a los Centros Hospitalarios de media estancia.</a:t>
            </a:r>
            <a:br>
              <a:rPr lang="es-ES" dirty="0" smtClean="0"/>
            </a:br>
            <a:r>
              <a:rPr lang="es-ES" dirty="0" smtClean="0"/>
              <a:t/>
            </a:r>
            <a:br>
              <a:rPr lang="es-ES" dirty="0" smtClean="0"/>
            </a:br>
            <a:endParaRPr lang="es-ES" dirty="0"/>
          </a:p>
        </p:txBody>
      </p:sp>
    </p:spTree>
    <p:extLst>
      <p:ext uri="{BB962C8B-B14F-4D97-AF65-F5344CB8AC3E}">
        <p14:creationId xmlns:p14="http://schemas.microsoft.com/office/powerpoint/2010/main" val="25860398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5780" y="262280"/>
            <a:ext cx="8229600" cy="1143000"/>
          </a:xfrm>
        </p:spPr>
        <p:txBody>
          <a:bodyPr>
            <a:normAutofit fontScale="90000"/>
          </a:bodyPr>
          <a:lstStyle/>
          <a:p>
            <a:r>
              <a:rPr lang="es-ES" dirty="0" smtClean="0"/>
              <a:t>Centros Residenciales Comunidad de Madrid</a:t>
            </a:r>
            <a:endParaRPr lang="es-ES" dirty="0"/>
          </a:p>
        </p:txBody>
      </p:sp>
      <p:sp>
        <p:nvSpPr>
          <p:cNvPr id="3" name="2 Marcador de contenido"/>
          <p:cNvSpPr>
            <a:spLocks noGrp="1"/>
          </p:cNvSpPr>
          <p:nvPr>
            <p:ph idx="1"/>
          </p:nvPr>
        </p:nvSpPr>
        <p:spPr>
          <a:xfrm>
            <a:off x="1187624" y="1459280"/>
            <a:ext cx="2674640" cy="4525963"/>
          </a:xfrm>
        </p:spPr>
        <p:txBody>
          <a:bodyPr>
            <a:normAutofit fontScale="25000" lnSpcReduction="20000"/>
          </a:bodyPr>
          <a:lstStyle/>
          <a:p>
            <a:pPr marL="0" indent="0">
              <a:buNone/>
            </a:pPr>
            <a:r>
              <a:rPr lang="es-ES" sz="4000" dirty="0" err="1">
                <a:hlinkClick r:id="rId2"/>
              </a:rPr>
              <a:t>Manoteras</a:t>
            </a:r>
            <a:r>
              <a:rPr lang="es-ES" sz="4000" dirty="0"/>
              <a:t> </a:t>
            </a:r>
            <a:br>
              <a:rPr lang="es-ES" sz="4000" dirty="0"/>
            </a:br>
            <a:r>
              <a:rPr lang="es-ES" sz="4000" dirty="0"/>
              <a:t>A. Gestión </a:t>
            </a:r>
            <a:r>
              <a:rPr lang="es-ES" sz="4000" dirty="0" smtClean="0"/>
              <a:t>Directa</a:t>
            </a:r>
            <a:r>
              <a:rPr lang="es-ES" sz="4000" dirty="0"/>
              <a:t/>
            </a:r>
            <a:br>
              <a:rPr lang="es-ES" sz="4000" dirty="0"/>
            </a:br>
            <a:endParaRPr lang="es-ES" sz="4000" dirty="0"/>
          </a:p>
          <a:p>
            <a:pPr marL="0" indent="0">
              <a:buNone/>
            </a:pPr>
            <a:r>
              <a:rPr lang="es-ES" sz="4000" dirty="0">
                <a:hlinkClick r:id="rId3"/>
              </a:rPr>
              <a:t>Nuestra Señora del Carmen</a:t>
            </a:r>
            <a:r>
              <a:rPr lang="es-ES" sz="4000" dirty="0"/>
              <a:t> </a:t>
            </a:r>
            <a:br>
              <a:rPr lang="es-ES" sz="4000" dirty="0"/>
            </a:br>
            <a:r>
              <a:rPr lang="es-ES" sz="4000" dirty="0"/>
              <a:t>A. Gestión </a:t>
            </a:r>
            <a:r>
              <a:rPr lang="es-ES" sz="4000" dirty="0" smtClean="0"/>
              <a:t>Directa</a:t>
            </a:r>
            <a:r>
              <a:rPr lang="es-ES" sz="4000" dirty="0"/>
              <a:t/>
            </a:r>
            <a:br>
              <a:rPr lang="es-ES" sz="4000" dirty="0"/>
            </a:br>
            <a:endParaRPr lang="es-ES" sz="4000" dirty="0"/>
          </a:p>
          <a:p>
            <a:pPr marL="0" indent="0">
              <a:buNone/>
            </a:pPr>
            <a:r>
              <a:rPr lang="es-ES" sz="4000" dirty="0">
                <a:solidFill>
                  <a:srgbClr val="FF0000"/>
                </a:solidFill>
                <a:hlinkClick r:id="rId4"/>
              </a:rPr>
              <a:t>Residencia </a:t>
            </a:r>
            <a:r>
              <a:rPr lang="es-ES" sz="4000" dirty="0" err="1">
                <a:solidFill>
                  <a:srgbClr val="FF0000"/>
                </a:solidFill>
                <a:hlinkClick r:id="rId4"/>
              </a:rPr>
              <a:t>Adavir</a:t>
            </a:r>
            <a:r>
              <a:rPr lang="es-ES" sz="4000" dirty="0">
                <a:solidFill>
                  <a:srgbClr val="FF0000"/>
                </a:solidFill>
                <a:hlinkClick r:id="rId4"/>
              </a:rPr>
              <a:t> </a:t>
            </a:r>
            <a:r>
              <a:rPr lang="es-ES" sz="4000" dirty="0">
                <a:hlinkClick r:id="rId4"/>
              </a:rPr>
              <a:t>Ciudad Lineal</a:t>
            </a:r>
            <a:r>
              <a:rPr lang="es-ES" sz="4000" dirty="0"/>
              <a:t> </a:t>
            </a:r>
            <a:br>
              <a:rPr lang="es-ES" sz="4000" dirty="0"/>
            </a:br>
            <a:r>
              <a:rPr lang="es-ES" sz="4000" dirty="0"/>
              <a:t>E. Contratadas del Plan de </a:t>
            </a:r>
            <a:r>
              <a:rPr lang="es-ES" sz="4000" dirty="0" smtClean="0"/>
              <a:t>Velocidad</a:t>
            </a:r>
            <a:r>
              <a:rPr lang="es-ES" sz="4000" dirty="0"/>
              <a:t/>
            </a:r>
            <a:br>
              <a:rPr lang="es-ES" sz="4000" dirty="0"/>
            </a:br>
            <a:endParaRPr lang="es-ES" sz="4000" dirty="0"/>
          </a:p>
          <a:p>
            <a:pPr marL="0" indent="0">
              <a:buNone/>
            </a:pPr>
            <a:r>
              <a:rPr lang="es-ES" sz="4000" dirty="0">
                <a:solidFill>
                  <a:schemeClr val="tx1"/>
                </a:solidFill>
              </a:rPr>
              <a:t>Residencia </a:t>
            </a:r>
            <a:r>
              <a:rPr lang="es-ES" sz="4000" dirty="0" err="1">
                <a:solidFill>
                  <a:srgbClr val="FF0000"/>
                </a:solidFill>
              </a:rPr>
              <a:t>Adavir</a:t>
            </a:r>
            <a:r>
              <a:rPr lang="es-ES" sz="4000" dirty="0">
                <a:solidFill>
                  <a:srgbClr val="FF0000"/>
                </a:solidFill>
              </a:rPr>
              <a:t> </a:t>
            </a:r>
            <a:r>
              <a:rPr lang="es-ES" sz="4000" dirty="0">
                <a:solidFill>
                  <a:schemeClr val="tx1"/>
                </a:solidFill>
              </a:rPr>
              <a:t>Villaverde </a:t>
            </a:r>
            <a:r>
              <a:rPr lang="es-ES" sz="4000" dirty="0"/>
              <a:t/>
            </a:r>
            <a:br>
              <a:rPr lang="es-ES" sz="4000" dirty="0"/>
            </a:br>
            <a:r>
              <a:rPr lang="es-ES" sz="4000" dirty="0"/>
              <a:t>E. Contratadas del Plan de </a:t>
            </a:r>
            <a:r>
              <a:rPr lang="es-ES" sz="4000" dirty="0" smtClean="0"/>
              <a:t>Velocidad</a:t>
            </a:r>
            <a:r>
              <a:rPr lang="es-ES" sz="4000" dirty="0"/>
              <a:t/>
            </a:r>
            <a:br>
              <a:rPr lang="es-ES" sz="4000" dirty="0"/>
            </a:br>
            <a:endParaRPr lang="es-ES" sz="4000" dirty="0"/>
          </a:p>
          <a:p>
            <a:pPr marL="0" indent="0">
              <a:buNone/>
            </a:pPr>
            <a:r>
              <a:rPr lang="es-ES" sz="4000" dirty="0">
                <a:hlinkClick r:id="rId5"/>
              </a:rPr>
              <a:t>Residencia Adolfo Suarez</a:t>
            </a:r>
            <a:r>
              <a:rPr lang="es-ES" sz="4000" dirty="0"/>
              <a:t> </a:t>
            </a:r>
            <a:br>
              <a:rPr lang="es-ES" sz="4000" dirty="0"/>
            </a:br>
            <a:r>
              <a:rPr lang="es-ES" sz="4000" dirty="0"/>
              <a:t>A. Gestión </a:t>
            </a:r>
            <a:r>
              <a:rPr lang="es-ES" sz="4000" dirty="0" smtClean="0"/>
              <a:t>Directa</a:t>
            </a:r>
            <a:r>
              <a:rPr lang="es-ES" sz="4000" dirty="0"/>
              <a:t/>
            </a:r>
            <a:br>
              <a:rPr lang="es-ES" sz="4000" dirty="0"/>
            </a:br>
            <a:endParaRPr lang="es-ES" sz="4000" dirty="0"/>
          </a:p>
          <a:p>
            <a:pPr marL="0" indent="0">
              <a:buNone/>
            </a:pPr>
            <a:r>
              <a:rPr lang="es-ES" sz="4000" dirty="0">
                <a:hlinkClick r:id="rId6"/>
              </a:rPr>
              <a:t>Residencia </a:t>
            </a:r>
            <a:r>
              <a:rPr lang="es-ES" sz="4000" dirty="0" err="1">
                <a:hlinkClick r:id="rId6"/>
              </a:rPr>
              <a:t>Albertia</a:t>
            </a:r>
            <a:r>
              <a:rPr lang="es-ES" sz="4000" dirty="0">
                <a:hlinkClick r:id="rId6"/>
              </a:rPr>
              <a:t> </a:t>
            </a:r>
            <a:r>
              <a:rPr lang="es-ES" sz="4000" dirty="0" err="1">
                <a:hlinkClick r:id="rId6"/>
              </a:rPr>
              <a:t>Moratalaz</a:t>
            </a:r>
            <a:r>
              <a:rPr lang="es-ES" sz="4000" dirty="0"/>
              <a:t> </a:t>
            </a:r>
            <a:br>
              <a:rPr lang="es-ES" sz="4000" dirty="0"/>
            </a:br>
            <a:r>
              <a:rPr lang="es-ES" sz="4000" dirty="0"/>
              <a:t>D. Concertados con Entidades </a:t>
            </a:r>
            <a:r>
              <a:rPr lang="es-ES" sz="4000" dirty="0" smtClean="0"/>
              <a:t>Privadas</a:t>
            </a:r>
            <a:r>
              <a:rPr lang="es-ES" sz="4000" dirty="0"/>
              <a:t/>
            </a:r>
            <a:br>
              <a:rPr lang="es-ES" sz="4000" dirty="0"/>
            </a:br>
            <a:endParaRPr lang="es-ES" sz="4000" dirty="0"/>
          </a:p>
          <a:p>
            <a:pPr marL="0" indent="0">
              <a:buNone/>
            </a:pPr>
            <a:r>
              <a:rPr lang="es-ES" sz="4000" dirty="0">
                <a:hlinkClick r:id="rId7"/>
              </a:rPr>
              <a:t>Residencia Albufera</a:t>
            </a:r>
            <a:r>
              <a:rPr lang="es-ES" sz="4000" dirty="0"/>
              <a:t> </a:t>
            </a:r>
            <a:br>
              <a:rPr lang="es-ES" sz="4000" dirty="0"/>
            </a:br>
            <a:r>
              <a:rPr lang="es-ES" sz="4000" dirty="0"/>
              <a:t>D. Concertados con Entidades Privadas</a:t>
            </a:r>
            <a:br>
              <a:rPr lang="es-ES" sz="4000" dirty="0"/>
            </a:br>
            <a:endParaRPr lang="es-ES" sz="4000" dirty="0"/>
          </a:p>
          <a:p>
            <a:pPr marL="0" indent="0">
              <a:buNone/>
            </a:pPr>
            <a:r>
              <a:rPr lang="es-ES" sz="4000" dirty="0"/>
              <a:t>Residencia </a:t>
            </a:r>
            <a:r>
              <a:rPr lang="es-ES" sz="4000" dirty="0">
                <a:solidFill>
                  <a:srgbClr val="FF0000"/>
                </a:solidFill>
              </a:rPr>
              <a:t>AMMA</a:t>
            </a:r>
            <a:r>
              <a:rPr lang="es-ES" sz="4000" dirty="0"/>
              <a:t> </a:t>
            </a:r>
            <a:r>
              <a:rPr lang="es-ES" sz="4000" dirty="0" err="1"/>
              <a:t>Arganzuela</a:t>
            </a:r>
            <a:r>
              <a:rPr lang="es-ES" sz="4000" dirty="0"/>
              <a:t> </a:t>
            </a:r>
            <a:br>
              <a:rPr lang="es-ES" sz="4000" dirty="0"/>
            </a:br>
            <a:r>
              <a:rPr lang="es-ES" sz="4000" dirty="0"/>
              <a:t>E. Contratadas del Plan de </a:t>
            </a:r>
            <a:r>
              <a:rPr lang="es-ES" sz="4000" dirty="0" smtClean="0"/>
              <a:t>Velocidad</a:t>
            </a:r>
          </a:p>
          <a:p>
            <a:pPr marL="0" indent="0">
              <a:buNone/>
            </a:pPr>
            <a:endParaRPr lang="es-ES" sz="4000" dirty="0">
              <a:hlinkClick r:id="rId8"/>
            </a:endParaRPr>
          </a:p>
          <a:p>
            <a:pPr marL="0" indent="0">
              <a:buNone/>
            </a:pPr>
            <a:r>
              <a:rPr lang="es-ES" sz="4000" dirty="0" smtClean="0">
                <a:hlinkClick r:id="rId8"/>
              </a:rPr>
              <a:t>Residencia AMMA Usera</a:t>
            </a:r>
            <a:r>
              <a:rPr lang="es-ES" sz="4000" dirty="0" smtClean="0"/>
              <a:t> </a:t>
            </a:r>
            <a:br>
              <a:rPr lang="es-ES" sz="4000" dirty="0" smtClean="0"/>
            </a:br>
            <a:r>
              <a:rPr lang="es-ES" sz="4000" dirty="0" smtClean="0"/>
              <a:t>E. Contratadas del Plan de Velocidad</a:t>
            </a:r>
          </a:p>
          <a:p>
            <a:pPr marL="0" indent="0">
              <a:buNone/>
            </a:pPr>
            <a:endParaRPr lang="es-ES" sz="4000" dirty="0"/>
          </a:p>
          <a:p>
            <a:pPr marL="0" indent="0">
              <a:buNone/>
            </a:pPr>
            <a:r>
              <a:rPr lang="es-ES" sz="4000" dirty="0">
                <a:hlinkClick r:id="rId9"/>
              </a:rPr>
              <a:t>Residencia AMMA </a:t>
            </a:r>
            <a:r>
              <a:rPr lang="es-ES" sz="4000" dirty="0" err="1">
                <a:hlinkClick r:id="rId9"/>
              </a:rPr>
              <a:t>Valdebernardo</a:t>
            </a:r>
            <a:r>
              <a:rPr lang="es-ES" sz="4000" dirty="0"/>
              <a:t> </a:t>
            </a:r>
            <a:br>
              <a:rPr lang="es-ES" sz="4000" dirty="0"/>
            </a:br>
            <a:r>
              <a:rPr lang="es-ES" sz="4000" dirty="0"/>
              <a:t>E. Contratadas del Plan de Velocidad</a:t>
            </a:r>
            <a:br>
              <a:rPr lang="es-ES" sz="4000" dirty="0"/>
            </a:br>
            <a:endParaRPr lang="es-ES" sz="4000" dirty="0"/>
          </a:p>
          <a:p>
            <a:pPr marL="0" indent="0">
              <a:buNone/>
            </a:pPr>
            <a:r>
              <a:rPr lang="es-ES" sz="4000" dirty="0">
                <a:hlinkClick r:id="rId10"/>
              </a:rPr>
              <a:t>Residencia AMMA Vallecas</a:t>
            </a:r>
            <a:r>
              <a:rPr lang="es-ES" sz="4000" dirty="0"/>
              <a:t> </a:t>
            </a:r>
            <a:br>
              <a:rPr lang="es-ES" sz="4000" dirty="0"/>
            </a:br>
            <a:r>
              <a:rPr lang="es-ES" sz="4000" dirty="0"/>
              <a:t>E. Contratadas del Plan de Velocidad</a:t>
            </a:r>
          </a:p>
          <a:p>
            <a:pPr marL="0" indent="0">
              <a:buNone/>
            </a:pPr>
            <a:endParaRPr lang="es-ES" sz="4000" dirty="0"/>
          </a:p>
          <a:p>
            <a:pPr marL="0" indent="0">
              <a:buNone/>
            </a:pPr>
            <a:r>
              <a:rPr lang="es-ES" sz="4000" dirty="0"/>
              <a:t>Residencia </a:t>
            </a:r>
            <a:r>
              <a:rPr lang="es-ES" sz="4000" dirty="0" err="1">
                <a:solidFill>
                  <a:srgbClr val="FF0000"/>
                </a:solidFill>
              </a:rPr>
              <a:t>Ballesol</a:t>
            </a:r>
            <a:r>
              <a:rPr lang="es-ES" sz="4000" dirty="0"/>
              <a:t> Latina </a:t>
            </a:r>
            <a:br>
              <a:rPr lang="es-ES" sz="4000" dirty="0"/>
            </a:br>
            <a:r>
              <a:rPr lang="es-ES" sz="4000" dirty="0"/>
              <a:t>E. Contratadas del Plan de Velocidad</a:t>
            </a:r>
          </a:p>
          <a:p>
            <a:pPr marL="0" indent="0">
              <a:buNone/>
            </a:pPr>
            <a:r>
              <a:rPr lang="es-ES" sz="4000" dirty="0"/>
              <a:t/>
            </a:r>
            <a:br>
              <a:rPr lang="es-ES" sz="4000" dirty="0"/>
            </a:br>
            <a:r>
              <a:rPr lang="es-ES" sz="4000" dirty="0"/>
              <a:t/>
            </a:r>
            <a:br>
              <a:rPr lang="es-ES" sz="4000" dirty="0"/>
            </a:br>
            <a:endParaRPr lang="es-ES" sz="4000" dirty="0"/>
          </a:p>
        </p:txBody>
      </p:sp>
      <p:sp>
        <p:nvSpPr>
          <p:cNvPr id="4" name="3 CuadroTexto"/>
          <p:cNvSpPr txBox="1"/>
          <p:nvPr/>
        </p:nvSpPr>
        <p:spPr>
          <a:xfrm>
            <a:off x="5433720" y="1486560"/>
            <a:ext cx="2232248" cy="5170646"/>
          </a:xfrm>
          <a:prstGeom prst="rect">
            <a:avLst/>
          </a:prstGeom>
          <a:noFill/>
        </p:spPr>
        <p:txBody>
          <a:bodyPr wrap="square" rtlCol="0">
            <a:spAutoFit/>
          </a:bodyPr>
          <a:lstStyle/>
          <a:p>
            <a:r>
              <a:rPr lang="es-ES" sz="1000" dirty="0" smtClean="0">
                <a:hlinkClick r:id="rId11"/>
              </a:rPr>
              <a:t>Residencia </a:t>
            </a:r>
            <a:r>
              <a:rPr lang="es-ES" sz="1000" dirty="0" err="1">
                <a:hlinkClick r:id="rId11"/>
              </a:rPr>
              <a:t>Ballesol</a:t>
            </a:r>
            <a:r>
              <a:rPr lang="es-ES" sz="1000" dirty="0">
                <a:hlinkClick r:id="rId11"/>
              </a:rPr>
              <a:t> </a:t>
            </a:r>
            <a:r>
              <a:rPr lang="es-ES" sz="1000" dirty="0" err="1">
                <a:hlinkClick r:id="rId11"/>
              </a:rPr>
              <a:t>Mirasierra</a:t>
            </a:r>
            <a:r>
              <a:rPr lang="es-ES" sz="1000" dirty="0"/>
              <a:t> </a:t>
            </a:r>
            <a:br>
              <a:rPr lang="es-ES" sz="1000" dirty="0"/>
            </a:br>
            <a:r>
              <a:rPr lang="es-ES" sz="1000" dirty="0"/>
              <a:t>D. Concertados con Entidades Privadas</a:t>
            </a:r>
            <a:br>
              <a:rPr lang="es-ES" sz="1000" dirty="0"/>
            </a:br>
            <a:endParaRPr lang="es-ES" sz="1000" dirty="0"/>
          </a:p>
          <a:p>
            <a:r>
              <a:rPr lang="es-ES" sz="1000" dirty="0">
                <a:hlinkClick r:id="rId12"/>
              </a:rPr>
              <a:t>Residencia </a:t>
            </a:r>
            <a:r>
              <a:rPr lang="es-ES" sz="1000" dirty="0" err="1">
                <a:hlinkClick r:id="rId12"/>
              </a:rPr>
              <a:t>Ballesol</a:t>
            </a:r>
            <a:r>
              <a:rPr lang="es-ES" sz="1000" dirty="0">
                <a:hlinkClick r:id="rId12"/>
              </a:rPr>
              <a:t> Pasillo Verde</a:t>
            </a:r>
            <a:r>
              <a:rPr lang="es-ES" sz="1000" dirty="0"/>
              <a:t> </a:t>
            </a:r>
            <a:br>
              <a:rPr lang="es-ES" sz="1000" dirty="0"/>
            </a:br>
            <a:r>
              <a:rPr lang="es-ES" sz="1000" dirty="0"/>
              <a:t>D. Concertados con Entidades Privadas</a:t>
            </a:r>
            <a:br>
              <a:rPr lang="es-ES" sz="1000" dirty="0"/>
            </a:br>
            <a:endParaRPr lang="es-ES" sz="1000" dirty="0"/>
          </a:p>
          <a:p>
            <a:r>
              <a:rPr lang="es-ES" sz="1000" dirty="0">
                <a:hlinkClick r:id="rId13"/>
              </a:rPr>
              <a:t>Residencia </a:t>
            </a:r>
            <a:r>
              <a:rPr lang="es-ES" sz="1000" dirty="0" err="1">
                <a:hlinkClick r:id="rId13"/>
              </a:rPr>
              <a:t>Caser</a:t>
            </a:r>
            <a:r>
              <a:rPr lang="es-ES" sz="1000" dirty="0">
                <a:hlinkClick r:id="rId13"/>
              </a:rPr>
              <a:t> Santa Hortensia</a:t>
            </a:r>
            <a:r>
              <a:rPr lang="es-ES" sz="1000" dirty="0"/>
              <a:t> </a:t>
            </a:r>
            <a:br>
              <a:rPr lang="es-ES" sz="1000" dirty="0"/>
            </a:br>
            <a:r>
              <a:rPr lang="es-ES" sz="1000" dirty="0"/>
              <a:t>D. Concertados con Entidades Privadas</a:t>
            </a:r>
            <a:br>
              <a:rPr lang="es-ES" sz="1000" dirty="0"/>
            </a:br>
            <a:endParaRPr lang="es-ES" sz="1000" dirty="0"/>
          </a:p>
          <a:p>
            <a:r>
              <a:rPr lang="es-ES" sz="1000" dirty="0">
                <a:hlinkClick r:id="rId14"/>
              </a:rPr>
              <a:t>Residencia Doctor González Bueno</a:t>
            </a:r>
            <a:r>
              <a:rPr lang="es-ES" sz="1000" dirty="0"/>
              <a:t> </a:t>
            </a:r>
            <a:br>
              <a:rPr lang="es-ES" sz="1000" dirty="0"/>
            </a:br>
            <a:r>
              <a:rPr lang="es-ES" sz="1000" dirty="0"/>
              <a:t>A. Gestión </a:t>
            </a:r>
            <a:r>
              <a:rPr lang="es-ES" sz="1000" dirty="0" smtClean="0"/>
              <a:t>Directa</a:t>
            </a:r>
            <a:endParaRPr lang="es-ES" dirty="0"/>
          </a:p>
          <a:p>
            <a:endParaRPr lang="es-ES" sz="1000" dirty="0" smtClean="0">
              <a:hlinkClick r:id="rId15"/>
            </a:endParaRPr>
          </a:p>
          <a:p>
            <a:r>
              <a:rPr lang="es-ES" sz="1000" dirty="0" smtClean="0">
                <a:hlinkClick r:id="rId15"/>
              </a:rPr>
              <a:t>Residencia </a:t>
            </a:r>
            <a:r>
              <a:rPr lang="es-ES" sz="1000" dirty="0">
                <a:hlinkClick r:id="rId15"/>
              </a:rPr>
              <a:t>Don Bosco</a:t>
            </a:r>
            <a:r>
              <a:rPr lang="es-ES" sz="1000" dirty="0"/>
              <a:t> </a:t>
            </a:r>
            <a:br>
              <a:rPr lang="es-ES" sz="1000" dirty="0"/>
            </a:br>
            <a:r>
              <a:rPr lang="es-ES" sz="1000" dirty="0"/>
              <a:t>D. Concertados con Entidades Privadas</a:t>
            </a:r>
            <a:br>
              <a:rPr lang="es-ES" sz="1000" dirty="0"/>
            </a:br>
            <a:endParaRPr lang="es-ES" sz="1000" dirty="0"/>
          </a:p>
          <a:p>
            <a:r>
              <a:rPr lang="es-ES" sz="1000" dirty="0">
                <a:hlinkClick r:id="rId16"/>
              </a:rPr>
              <a:t>Residencia </a:t>
            </a:r>
            <a:r>
              <a:rPr lang="es-ES" sz="1000" dirty="0" err="1">
                <a:hlinkClick r:id="rId16"/>
              </a:rPr>
              <a:t>Ecoplar</a:t>
            </a:r>
            <a:r>
              <a:rPr lang="es-ES" sz="1000" dirty="0">
                <a:hlinkClick r:id="rId16"/>
              </a:rPr>
              <a:t> </a:t>
            </a:r>
            <a:r>
              <a:rPr lang="es-ES" sz="1000" dirty="0" err="1">
                <a:hlinkClick r:id="rId16"/>
              </a:rPr>
              <a:t>Aravaca</a:t>
            </a:r>
            <a:r>
              <a:rPr lang="es-ES" sz="1000" dirty="0"/>
              <a:t> </a:t>
            </a:r>
            <a:br>
              <a:rPr lang="es-ES" sz="1000" dirty="0"/>
            </a:br>
            <a:r>
              <a:rPr lang="es-ES" sz="1000" dirty="0"/>
              <a:t>D. Concertados con Entidades </a:t>
            </a:r>
            <a:r>
              <a:rPr lang="es-ES" sz="1000" dirty="0" smtClean="0"/>
              <a:t>Privadas</a:t>
            </a:r>
            <a:r>
              <a:rPr lang="es-ES" sz="1000" dirty="0"/>
              <a:t/>
            </a:r>
            <a:br>
              <a:rPr lang="es-ES" sz="1000" dirty="0"/>
            </a:br>
            <a:endParaRPr lang="es-ES" sz="1000" dirty="0"/>
          </a:p>
          <a:p>
            <a:r>
              <a:rPr lang="es-ES" sz="1000" dirty="0">
                <a:hlinkClick r:id="rId17"/>
              </a:rPr>
              <a:t>Residencia Ensanche Vallecas</a:t>
            </a:r>
            <a:r>
              <a:rPr lang="es-ES" sz="1000" dirty="0"/>
              <a:t> </a:t>
            </a:r>
            <a:br>
              <a:rPr lang="es-ES" sz="1000" dirty="0"/>
            </a:br>
            <a:r>
              <a:rPr lang="es-ES" sz="1000" dirty="0"/>
              <a:t>B. Gestión Indirecta</a:t>
            </a:r>
            <a:br>
              <a:rPr lang="es-ES" sz="1000" dirty="0"/>
            </a:br>
            <a:endParaRPr lang="es-ES" sz="1000" dirty="0" smtClean="0"/>
          </a:p>
          <a:p>
            <a:r>
              <a:rPr lang="es-ES" sz="1000" dirty="0" smtClean="0">
                <a:hlinkClick r:id="rId18"/>
              </a:rPr>
              <a:t>Residencia </a:t>
            </a:r>
            <a:r>
              <a:rPr lang="es-ES" sz="1000" dirty="0">
                <a:hlinkClick r:id="rId18"/>
              </a:rPr>
              <a:t>Fundación Instituto San José Unidad San Diego</a:t>
            </a:r>
            <a:r>
              <a:rPr lang="es-ES" sz="1000" dirty="0"/>
              <a:t> </a:t>
            </a:r>
            <a:br>
              <a:rPr lang="es-ES" sz="1000" dirty="0"/>
            </a:br>
            <a:r>
              <a:rPr lang="es-ES" sz="1000" dirty="0"/>
              <a:t>D. Concertados con Entidades </a:t>
            </a:r>
            <a:r>
              <a:rPr lang="es-ES" sz="1000" dirty="0" smtClean="0"/>
              <a:t>Privadas</a:t>
            </a:r>
            <a:r>
              <a:rPr lang="es-ES" sz="1000" dirty="0"/>
              <a:t/>
            </a:r>
            <a:br>
              <a:rPr lang="es-ES" sz="1000" dirty="0"/>
            </a:br>
            <a:endParaRPr lang="es-ES" sz="1000" dirty="0"/>
          </a:p>
          <a:p>
            <a:r>
              <a:rPr lang="es-ES" sz="1000" dirty="0">
                <a:hlinkClick r:id="rId19"/>
              </a:rPr>
              <a:t>Residencia Fundación Reina Sofía Alzheimer</a:t>
            </a:r>
            <a:r>
              <a:rPr lang="es-ES" sz="1000" dirty="0"/>
              <a:t> </a:t>
            </a:r>
            <a:br>
              <a:rPr lang="es-ES" sz="1000" dirty="0"/>
            </a:br>
            <a:r>
              <a:rPr lang="es-ES" sz="1000" dirty="0"/>
              <a:t>B. Gestión Indirecta</a:t>
            </a:r>
            <a:br>
              <a:rPr lang="es-ES" sz="1000" dirty="0"/>
            </a:br>
            <a:endParaRPr lang="es-ES" sz="1000" dirty="0"/>
          </a:p>
          <a:p>
            <a:r>
              <a:rPr lang="es-ES" sz="1000" dirty="0">
                <a:hlinkClick r:id="rId20"/>
              </a:rPr>
              <a:t>Residencia </a:t>
            </a:r>
            <a:r>
              <a:rPr lang="es-ES" sz="1000" dirty="0" err="1">
                <a:hlinkClick r:id="rId20"/>
              </a:rPr>
              <a:t>Geriatel</a:t>
            </a:r>
            <a:r>
              <a:rPr lang="es-ES" sz="1000" dirty="0">
                <a:hlinkClick r:id="rId20"/>
              </a:rPr>
              <a:t> Madrid</a:t>
            </a:r>
            <a:r>
              <a:rPr lang="es-ES" sz="1000" dirty="0"/>
              <a:t> </a:t>
            </a:r>
            <a:br>
              <a:rPr lang="es-ES" sz="1000" dirty="0"/>
            </a:br>
            <a:r>
              <a:rPr lang="es-ES" sz="1000" dirty="0" smtClean="0"/>
              <a:t>D</a:t>
            </a:r>
            <a:r>
              <a:rPr lang="es-ES" sz="1000" dirty="0"/>
              <a:t>. Concertados con Entidades Privadas</a:t>
            </a:r>
            <a:br>
              <a:rPr lang="es-ES" sz="1000" dirty="0"/>
            </a:br>
            <a:r>
              <a:rPr lang="es-ES" sz="1000" dirty="0"/>
              <a:t/>
            </a:r>
            <a:br>
              <a:rPr lang="es-ES" sz="1000" dirty="0"/>
            </a:br>
            <a:endParaRPr lang="es-ES" sz="1000" dirty="0"/>
          </a:p>
        </p:txBody>
      </p:sp>
    </p:spTree>
    <p:extLst>
      <p:ext uri="{BB962C8B-B14F-4D97-AF65-F5344CB8AC3E}">
        <p14:creationId xmlns:p14="http://schemas.microsoft.com/office/powerpoint/2010/main" val="19701040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5780" y="262280"/>
            <a:ext cx="8229600" cy="1143000"/>
          </a:xfrm>
        </p:spPr>
        <p:txBody>
          <a:bodyPr>
            <a:normAutofit fontScale="90000"/>
          </a:bodyPr>
          <a:lstStyle/>
          <a:p>
            <a:r>
              <a:rPr lang="es-ES" dirty="0" smtClean="0"/>
              <a:t>Centros Residenciales Comunidad de Madrid</a:t>
            </a:r>
            <a:endParaRPr lang="es-ES" dirty="0"/>
          </a:p>
        </p:txBody>
      </p:sp>
      <p:sp>
        <p:nvSpPr>
          <p:cNvPr id="3" name="2 Marcador de contenido"/>
          <p:cNvSpPr>
            <a:spLocks noGrp="1"/>
          </p:cNvSpPr>
          <p:nvPr>
            <p:ph idx="1"/>
          </p:nvPr>
        </p:nvSpPr>
        <p:spPr>
          <a:xfrm>
            <a:off x="6732240" y="1473384"/>
            <a:ext cx="2674640" cy="4525963"/>
          </a:xfrm>
        </p:spPr>
        <p:txBody>
          <a:bodyPr>
            <a:normAutofit fontScale="25000" lnSpcReduction="20000"/>
          </a:bodyPr>
          <a:lstStyle/>
          <a:p>
            <a:pPr marL="0" indent="0">
              <a:buNone/>
            </a:pPr>
            <a:r>
              <a:rPr lang="es-ES" sz="4000" dirty="0">
                <a:hlinkClick r:id="rId2"/>
              </a:rPr>
              <a:t>Residencia Plata y Castañar</a:t>
            </a:r>
            <a:r>
              <a:rPr lang="es-ES" sz="4000" dirty="0"/>
              <a:t> </a:t>
            </a:r>
            <a:br>
              <a:rPr lang="es-ES" sz="4000" dirty="0"/>
            </a:br>
            <a:r>
              <a:rPr lang="es-ES" sz="4000" dirty="0"/>
              <a:t>B. Gestión </a:t>
            </a:r>
            <a:r>
              <a:rPr lang="es-ES" sz="4000" dirty="0" smtClean="0"/>
              <a:t>Indirecta</a:t>
            </a:r>
            <a:r>
              <a:rPr lang="es-ES" sz="4000" dirty="0"/>
              <a:t/>
            </a:r>
            <a:br>
              <a:rPr lang="es-ES" sz="4000" dirty="0"/>
            </a:br>
            <a:endParaRPr lang="es-ES" sz="4000" dirty="0"/>
          </a:p>
          <a:p>
            <a:pPr marL="0" indent="0">
              <a:buNone/>
            </a:pPr>
            <a:r>
              <a:rPr lang="es-ES" sz="4000" dirty="0">
                <a:hlinkClick r:id="rId3"/>
              </a:rPr>
              <a:t>Residencia Rafael Alberti</a:t>
            </a:r>
            <a:r>
              <a:rPr lang="es-ES" sz="4000" dirty="0"/>
              <a:t> </a:t>
            </a:r>
            <a:br>
              <a:rPr lang="es-ES" sz="4000" dirty="0"/>
            </a:br>
            <a:r>
              <a:rPr lang="es-ES" sz="4000" dirty="0"/>
              <a:t>D. Concertados con Entidades </a:t>
            </a:r>
            <a:r>
              <a:rPr lang="es-ES" sz="4000" dirty="0" smtClean="0"/>
              <a:t>Privadas</a:t>
            </a:r>
            <a:r>
              <a:rPr lang="es-ES" sz="4000" dirty="0"/>
              <a:t/>
            </a:r>
            <a:br>
              <a:rPr lang="es-ES" sz="4000" dirty="0"/>
            </a:br>
            <a:endParaRPr lang="es-ES" sz="4000" dirty="0"/>
          </a:p>
          <a:p>
            <a:pPr marL="0" indent="0">
              <a:buNone/>
            </a:pPr>
            <a:r>
              <a:rPr lang="es-ES" sz="4000" dirty="0">
                <a:hlinkClick r:id="rId4"/>
              </a:rPr>
              <a:t>Residencia San Francisco de Paula</a:t>
            </a:r>
            <a:r>
              <a:rPr lang="es-ES" sz="4000" dirty="0"/>
              <a:t> </a:t>
            </a:r>
            <a:br>
              <a:rPr lang="es-ES" sz="4000" dirty="0"/>
            </a:br>
            <a:r>
              <a:rPr lang="es-ES" sz="4000" dirty="0"/>
              <a:t>D. Concertados con Entidades </a:t>
            </a:r>
            <a:r>
              <a:rPr lang="es-ES" sz="4000" dirty="0" smtClean="0"/>
              <a:t>Privadas</a:t>
            </a:r>
            <a:r>
              <a:rPr lang="es-ES" sz="4000" dirty="0"/>
              <a:t/>
            </a:r>
            <a:br>
              <a:rPr lang="es-ES" sz="4000" dirty="0"/>
            </a:br>
            <a:endParaRPr lang="es-ES" sz="4000" dirty="0"/>
          </a:p>
          <a:p>
            <a:pPr marL="0" indent="0">
              <a:buNone/>
            </a:pPr>
            <a:r>
              <a:rPr lang="es-ES" sz="4000" dirty="0">
                <a:hlinkClick r:id="rId5"/>
              </a:rPr>
              <a:t>Residencia </a:t>
            </a:r>
            <a:r>
              <a:rPr lang="es-ES" sz="4000" dirty="0">
                <a:solidFill>
                  <a:srgbClr val="FF0000"/>
                </a:solidFill>
              </a:rPr>
              <a:t>Sanitas</a:t>
            </a:r>
            <a:r>
              <a:rPr lang="es-ES" sz="4000" dirty="0">
                <a:solidFill>
                  <a:srgbClr val="FF0000"/>
                </a:solidFill>
                <a:hlinkClick r:id="rId5"/>
              </a:rPr>
              <a:t> </a:t>
            </a:r>
            <a:r>
              <a:rPr lang="es-ES" sz="4000" dirty="0">
                <a:hlinkClick r:id="rId5"/>
              </a:rPr>
              <a:t>Residencial la Alameda</a:t>
            </a:r>
            <a:r>
              <a:rPr lang="es-ES" sz="4000" dirty="0"/>
              <a:t> </a:t>
            </a:r>
            <a:br>
              <a:rPr lang="es-ES" sz="4000" dirty="0"/>
            </a:br>
            <a:r>
              <a:rPr lang="es-ES" sz="4000" dirty="0"/>
              <a:t>D. Concertados con Entidades </a:t>
            </a:r>
            <a:r>
              <a:rPr lang="es-ES" sz="4000" dirty="0" smtClean="0"/>
              <a:t>Privadas</a:t>
            </a:r>
            <a:r>
              <a:rPr lang="es-ES" sz="4000" dirty="0"/>
              <a:t/>
            </a:r>
            <a:br>
              <a:rPr lang="es-ES" sz="4000" dirty="0"/>
            </a:br>
            <a:endParaRPr lang="es-ES" sz="4000" dirty="0"/>
          </a:p>
          <a:p>
            <a:pPr marL="0" indent="0">
              <a:buNone/>
            </a:pPr>
            <a:r>
              <a:rPr lang="es-ES" sz="4000" dirty="0">
                <a:hlinkClick r:id="rId6"/>
              </a:rPr>
              <a:t>Residencia Sanitas Residencial La Florida</a:t>
            </a:r>
            <a:r>
              <a:rPr lang="es-ES" sz="4000" dirty="0"/>
              <a:t> </a:t>
            </a:r>
            <a:br>
              <a:rPr lang="es-ES" sz="4000" dirty="0"/>
            </a:br>
            <a:r>
              <a:rPr lang="es-ES" sz="4000" dirty="0"/>
              <a:t>D. Concertados con Entidades </a:t>
            </a:r>
            <a:r>
              <a:rPr lang="es-ES" sz="4000" dirty="0" smtClean="0"/>
              <a:t>Privadas</a:t>
            </a:r>
            <a:r>
              <a:rPr lang="es-ES" sz="4000" dirty="0"/>
              <a:t/>
            </a:r>
            <a:br>
              <a:rPr lang="es-ES" sz="4000" dirty="0"/>
            </a:br>
            <a:endParaRPr lang="es-ES" sz="4000" dirty="0"/>
          </a:p>
          <a:p>
            <a:pPr marL="0" indent="0">
              <a:buNone/>
            </a:pPr>
            <a:r>
              <a:rPr lang="es-ES" sz="4000" dirty="0">
                <a:hlinkClick r:id="rId7"/>
              </a:rPr>
              <a:t>Residencia </a:t>
            </a:r>
            <a:r>
              <a:rPr lang="es-ES" sz="4000" dirty="0" err="1">
                <a:hlinkClick r:id="rId7"/>
              </a:rPr>
              <a:t>Sanyres</a:t>
            </a:r>
            <a:r>
              <a:rPr lang="es-ES" sz="4000" dirty="0">
                <a:hlinkClick r:id="rId7"/>
              </a:rPr>
              <a:t> </a:t>
            </a:r>
            <a:r>
              <a:rPr lang="es-ES" sz="4000" dirty="0" err="1">
                <a:hlinkClick r:id="rId7"/>
              </a:rPr>
              <a:t>Aravaca</a:t>
            </a:r>
            <a:r>
              <a:rPr lang="es-ES" sz="4000" dirty="0"/>
              <a:t> </a:t>
            </a:r>
            <a:br>
              <a:rPr lang="es-ES" sz="4000" dirty="0"/>
            </a:br>
            <a:r>
              <a:rPr lang="es-ES" sz="4000" dirty="0"/>
              <a:t>D. Concertados con Entidades </a:t>
            </a:r>
            <a:r>
              <a:rPr lang="es-ES" sz="4000" dirty="0" smtClean="0"/>
              <a:t>Privadas</a:t>
            </a:r>
            <a:r>
              <a:rPr lang="es-ES" sz="4000" dirty="0"/>
              <a:t/>
            </a:r>
            <a:br>
              <a:rPr lang="es-ES" sz="4000" dirty="0"/>
            </a:br>
            <a:endParaRPr lang="es-ES" sz="4000" dirty="0"/>
          </a:p>
          <a:p>
            <a:pPr marL="0" indent="0">
              <a:buNone/>
            </a:pPr>
            <a:r>
              <a:rPr lang="es-ES" sz="4000" dirty="0">
                <a:hlinkClick r:id="rId8"/>
              </a:rPr>
              <a:t>Residencia Usera</a:t>
            </a:r>
            <a:r>
              <a:rPr lang="es-ES" sz="4000" dirty="0"/>
              <a:t> </a:t>
            </a:r>
            <a:br>
              <a:rPr lang="es-ES" sz="4000" dirty="0"/>
            </a:br>
            <a:r>
              <a:rPr lang="es-ES" sz="4000" dirty="0"/>
              <a:t>B. Gestión </a:t>
            </a:r>
            <a:r>
              <a:rPr lang="es-ES" sz="4000" dirty="0" smtClean="0"/>
              <a:t>Indirecta</a:t>
            </a:r>
            <a:r>
              <a:rPr lang="es-ES" sz="4000" dirty="0"/>
              <a:t/>
            </a:r>
            <a:br>
              <a:rPr lang="es-ES" sz="4000" dirty="0"/>
            </a:br>
            <a:endParaRPr lang="es-ES" sz="4000" dirty="0"/>
          </a:p>
          <a:p>
            <a:pPr marL="0" indent="0">
              <a:buNone/>
            </a:pPr>
            <a:r>
              <a:rPr lang="es-ES" sz="4000" dirty="0">
                <a:hlinkClick r:id="rId9"/>
              </a:rPr>
              <a:t>Residencia </a:t>
            </a:r>
            <a:r>
              <a:rPr lang="es-ES" sz="4000" dirty="0" err="1">
                <a:hlinkClick r:id="rId9"/>
              </a:rPr>
              <a:t>Valdeluz</a:t>
            </a:r>
            <a:r>
              <a:rPr lang="es-ES" sz="4000" dirty="0">
                <a:hlinkClick r:id="rId9"/>
              </a:rPr>
              <a:t> II</a:t>
            </a:r>
            <a:r>
              <a:rPr lang="es-ES" sz="4000" dirty="0"/>
              <a:t> </a:t>
            </a:r>
            <a:br>
              <a:rPr lang="es-ES" sz="4000" dirty="0"/>
            </a:br>
            <a:r>
              <a:rPr lang="es-ES" sz="4000" dirty="0"/>
              <a:t>D. Concertados con Entidades </a:t>
            </a:r>
            <a:r>
              <a:rPr lang="es-ES" sz="4000" dirty="0" smtClean="0"/>
              <a:t>Privadas</a:t>
            </a:r>
            <a:r>
              <a:rPr lang="es-ES" sz="4000" dirty="0"/>
              <a:t/>
            </a:r>
            <a:br>
              <a:rPr lang="es-ES" sz="4000" dirty="0"/>
            </a:br>
            <a:endParaRPr lang="es-ES" sz="4000" dirty="0"/>
          </a:p>
          <a:p>
            <a:pPr marL="0" indent="0">
              <a:buNone/>
            </a:pPr>
            <a:r>
              <a:rPr lang="es-ES" sz="4000" dirty="0">
                <a:hlinkClick r:id="rId10"/>
              </a:rPr>
              <a:t>Residencia Villaverde Alzheimer</a:t>
            </a:r>
            <a:r>
              <a:rPr lang="es-ES" sz="4000" dirty="0"/>
              <a:t> </a:t>
            </a:r>
            <a:br>
              <a:rPr lang="es-ES" sz="4000" dirty="0"/>
            </a:br>
            <a:r>
              <a:rPr lang="es-ES" sz="4000" dirty="0"/>
              <a:t>B. Gestión </a:t>
            </a:r>
            <a:r>
              <a:rPr lang="es-ES" sz="4000" dirty="0" smtClean="0"/>
              <a:t>Indirecta</a:t>
            </a:r>
            <a:r>
              <a:rPr lang="es-ES" sz="4000" dirty="0"/>
              <a:t/>
            </a:r>
            <a:br>
              <a:rPr lang="es-ES" sz="4000" dirty="0"/>
            </a:br>
            <a:endParaRPr lang="es-ES" sz="4000" dirty="0"/>
          </a:p>
          <a:p>
            <a:pPr marL="0" indent="0">
              <a:buNone/>
            </a:pPr>
            <a:r>
              <a:rPr lang="es-ES" sz="4000" dirty="0">
                <a:hlinkClick r:id="rId11"/>
              </a:rPr>
              <a:t>Vista Alegre</a:t>
            </a:r>
            <a:r>
              <a:rPr lang="es-ES" sz="4000" dirty="0"/>
              <a:t> </a:t>
            </a:r>
            <a:br>
              <a:rPr lang="es-ES" sz="4000" dirty="0"/>
            </a:br>
            <a:r>
              <a:rPr lang="es-ES" sz="4000" dirty="0"/>
              <a:t>A. Gestión Directa</a:t>
            </a:r>
            <a:br>
              <a:rPr lang="es-ES" sz="4000" dirty="0"/>
            </a:br>
            <a:r>
              <a:rPr lang="es-ES" sz="4000" dirty="0"/>
              <a:t/>
            </a:r>
            <a:br>
              <a:rPr lang="es-ES" sz="4000" dirty="0"/>
            </a:br>
            <a:endParaRPr lang="es-ES" sz="4000" dirty="0"/>
          </a:p>
          <a:p>
            <a:pPr marL="0" indent="0">
              <a:buNone/>
            </a:pPr>
            <a:endParaRPr lang="es-ES" sz="4000" dirty="0"/>
          </a:p>
        </p:txBody>
      </p:sp>
      <p:sp>
        <p:nvSpPr>
          <p:cNvPr id="4" name="3 CuadroTexto"/>
          <p:cNvSpPr txBox="1"/>
          <p:nvPr/>
        </p:nvSpPr>
        <p:spPr>
          <a:xfrm>
            <a:off x="3442360" y="1486560"/>
            <a:ext cx="2232248" cy="5170646"/>
          </a:xfrm>
          <a:prstGeom prst="rect">
            <a:avLst/>
          </a:prstGeom>
          <a:noFill/>
        </p:spPr>
        <p:txBody>
          <a:bodyPr wrap="square" rtlCol="0">
            <a:spAutoFit/>
          </a:bodyPr>
          <a:lstStyle/>
          <a:p>
            <a:r>
              <a:rPr lang="es-ES" sz="1000" dirty="0">
                <a:hlinkClick r:id="rId12"/>
              </a:rPr>
              <a:t>Residencia Los Nogales Vista Alegre</a:t>
            </a:r>
            <a:r>
              <a:rPr lang="es-ES" sz="1000" dirty="0"/>
              <a:t> </a:t>
            </a:r>
            <a:br>
              <a:rPr lang="es-ES" sz="1000" dirty="0"/>
            </a:br>
            <a:r>
              <a:rPr lang="es-ES" sz="1000" dirty="0" smtClean="0"/>
              <a:t>D</a:t>
            </a:r>
            <a:r>
              <a:rPr lang="es-ES" sz="1000" dirty="0"/>
              <a:t>. Concertados con Entidades Privadas</a:t>
            </a:r>
            <a:br>
              <a:rPr lang="es-ES" sz="1000" dirty="0"/>
            </a:br>
            <a:endParaRPr lang="es-ES" sz="1000" dirty="0" smtClean="0"/>
          </a:p>
          <a:p>
            <a:r>
              <a:rPr lang="es-ES" sz="1000" dirty="0" smtClean="0">
                <a:hlinkClick r:id="rId13"/>
              </a:rPr>
              <a:t>Residencia </a:t>
            </a:r>
            <a:r>
              <a:rPr lang="es-ES" sz="1000" dirty="0">
                <a:hlinkClick r:id="rId13"/>
              </a:rPr>
              <a:t>Madrid Sur</a:t>
            </a:r>
            <a:r>
              <a:rPr lang="es-ES" sz="1000" dirty="0"/>
              <a:t> </a:t>
            </a:r>
            <a:br>
              <a:rPr lang="es-ES" sz="1000" dirty="0"/>
            </a:br>
            <a:r>
              <a:rPr lang="es-ES" sz="1000" dirty="0"/>
              <a:t>B. Gestión Indirecta</a:t>
            </a:r>
            <a:br>
              <a:rPr lang="es-ES" sz="1000" dirty="0"/>
            </a:br>
            <a:endParaRPr lang="es-ES" sz="1000" dirty="0" smtClean="0"/>
          </a:p>
          <a:p>
            <a:r>
              <a:rPr lang="es-ES" sz="1000" dirty="0" smtClean="0">
                <a:hlinkClick r:id="rId14"/>
              </a:rPr>
              <a:t>Residencia </a:t>
            </a:r>
            <a:r>
              <a:rPr lang="es-ES" sz="1000" dirty="0" err="1">
                <a:hlinkClick r:id="rId14"/>
              </a:rPr>
              <a:t>Mirasierra</a:t>
            </a:r>
            <a:r>
              <a:rPr lang="es-ES" sz="1000" dirty="0"/>
              <a:t> </a:t>
            </a:r>
            <a:br>
              <a:rPr lang="es-ES" sz="1000" dirty="0"/>
            </a:br>
            <a:r>
              <a:rPr lang="es-ES" sz="1000" dirty="0"/>
              <a:t>B. Gestión </a:t>
            </a:r>
            <a:r>
              <a:rPr lang="es-ES" sz="1000" dirty="0" smtClean="0"/>
              <a:t>Indirecta</a:t>
            </a:r>
            <a:r>
              <a:rPr lang="es-ES" sz="1000" dirty="0"/>
              <a:t/>
            </a:r>
            <a:br>
              <a:rPr lang="es-ES" sz="1000" dirty="0"/>
            </a:br>
            <a:endParaRPr lang="es-ES" sz="1000" dirty="0"/>
          </a:p>
          <a:p>
            <a:r>
              <a:rPr lang="es-ES" sz="1000" dirty="0">
                <a:hlinkClick r:id="rId15"/>
              </a:rPr>
              <a:t>Residencia </a:t>
            </a:r>
            <a:r>
              <a:rPr lang="es-ES" sz="1000" dirty="0" err="1">
                <a:hlinkClick r:id="rId15"/>
              </a:rPr>
              <a:t>Montehermoso</a:t>
            </a:r>
            <a:r>
              <a:rPr lang="es-ES" sz="1000" dirty="0">
                <a:hlinkClick r:id="rId15"/>
              </a:rPr>
              <a:t> Madrid</a:t>
            </a:r>
            <a:r>
              <a:rPr lang="es-ES" sz="1000" dirty="0"/>
              <a:t> </a:t>
            </a:r>
            <a:br>
              <a:rPr lang="es-ES" sz="1000" dirty="0"/>
            </a:br>
            <a:r>
              <a:rPr lang="es-ES" sz="1000" dirty="0"/>
              <a:t>D. Concertados con Entidades </a:t>
            </a:r>
            <a:r>
              <a:rPr lang="es-ES" sz="1000" dirty="0" smtClean="0"/>
              <a:t>Privadas</a:t>
            </a:r>
            <a:r>
              <a:rPr lang="es-ES" sz="1000" dirty="0"/>
              <a:t/>
            </a:r>
            <a:br>
              <a:rPr lang="es-ES" sz="1000" dirty="0"/>
            </a:br>
            <a:endParaRPr lang="es-ES" sz="1000" dirty="0"/>
          </a:p>
          <a:p>
            <a:r>
              <a:rPr lang="es-ES" sz="1000" dirty="0">
                <a:hlinkClick r:id="rId16"/>
              </a:rPr>
              <a:t>Residencia Montserrat </a:t>
            </a:r>
            <a:r>
              <a:rPr lang="es-ES" sz="1000" dirty="0" err="1">
                <a:hlinkClick r:id="rId16"/>
              </a:rPr>
              <a:t>Caballé</a:t>
            </a:r>
            <a:r>
              <a:rPr lang="es-ES" sz="1000" dirty="0"/>
              <a:t> </a:t>
            </a:r>
            <a:br>
              <a:rPr lang="es-ES" sz="1000" dirty="0"/>
            </a:br>
            <a:r>
              <a:rPr lang="es-ES" sz="1000" dirty="0"/>
              <a:t>D. Concertados con Entidades </a:t>
            </a:r>
            <a:r>
              <a:rPr lang="es-ES" sz="1000" dirty="0" smtClean="0"/>
              <a:t>Privadas</a:t>
            </a:r>
            <a:r>
              <a:rPr lang="es-ES" sz="1000" dirty="0"/>
              <a:t/>
            </a:r>
            <a:br>
              <a:rPr lang="es-ES" sz="1000" dirty="0"/>
            </a:br>
            <a:endParaRPr lang="es-ES" sz="1000" dirty="0"/>
          </a:p>
          <a:p>
            <a:r>
              <a:rPr lang="es-ES" sz="1000" dirty="0">
                <a:hlinkClick r:id="rId17"/>
              </a:rPr>
              <a:t>Residencia </a:t>
            </a:r>
            <a:r>
              <a:rPr lang="es-ES" sz="1000" dirty="0" err="1">
                <a:hlinkClick r:id="rId17"/>
              </a:rPr>
              <a:t>Moratalaz</a:t>
            </a:r>
            <a:r>
              <a:rPr lang="es-ES" sz="1000" dirty="0"/>
              <a:t> </a:t>
            </a:r>
            <a:br>
              <a:rPr lang="es-ES" sz="1000" dirty="0"/>
            </a:br>
            <a:r>
              <a:rPr lang="es-ES" sz="1000" dirty="0"/>
              <a:t>D. Concertados con Entidades Privadas</a:t>
            </a:r>
            <a:br>
              <a:rPr lang="es-ES" sz="1000" dirty="0"/>
            </a:br>
            <a:r>
              <a:rPr lang="es-ES" sz="1000" dirty="0" smtClean="0">
                <a:hlinkClick r:id="rId18"/>
              </a:rPr>
              <a:t>Residencia </a:t>
            </a:r>
            <a:r>
              <a:rPr lang="es-ES" sz="1000" dirty="0" err="1">
                <a:hlinkClick r:id="rId18"/>
              </a:rPr>
              <a:t>Orcasur</a:t>
            </a:r>
            <a:r>
              <a:rPr lang="es-ES" sz="1000" dirty="0"/>
              <a:t> </a:t>
            </a:r>
            <a:br>
              <a:rPr lang="es-ES" sz="1000" dirty="0"/>
            </a:br>
            <a:r>
              <a:rPr lang="es-ES" sz="1000" dirty="0"/>
              <a:t>B. Gestión </a:t>
            </a:r>
            <a:r>
              <a:rPr lang="es-ES" sz="1000" dirty="0" smtClean="0"/>
              <a:t>Indirecta</a:t>
            </a:r>
            <a:r>
              <a:rPr lang="es-ES" sz="1000" dirty="0"/>
              <a:t/>
            </a:r>
            <a:br>
              <a:rPr lang="es-ES" sz="1000" dirty="0"/>
            </a:br>
            <a:endParaRPr lang="es-ES" sz="1000" dirty="0"/>
          </a:p>
          <a:p>
            <a:r>
              <a:rPr lang="es-ES" sz="1000" dirty="0"/>
              <a:t>Residencia</a:t>
            </a:r>
            <a:r>
              <a:rPr lang="es-ES" sz="1000" dirty="0">
                <a:solidFill>
                  <a:srgbClr val="FF0000"/>
                </a:solidFill>
              </a:rPr>
              <a:t> </a:t>
            </a:r>
            <a:r>
              <a:rPr lang="es-ES" sz="1000" dirty="0" err="1">
                <a:solidFill>
                  <a:srgbClr val="FF0000"/>
                </a:solidFill>
              </a:rPr>
              <a:t>Orpea</a:t>
            </a:r>
            <a:r>
              <a:rPr lang="es-ES" sz="1000" dirty="0">
                <a:solidFill>
                  <a:srgbClr val="FF0000"/>
                </a:solidFill>
              </a:rPr>
              <a:t> </a:t>
            </a:r>
            <a:r>
              <a:rPr lang="es-ES" sz="1000" dirty="0"/>
              <a:t>Buena Vista </a:t>
            </a:r>
            <a:br>
              <a:rPr lang="es-ES" sz="1000" dirty="0"/>
            </a:br>
            <a:r>
              <a:rPr lang="es-ES" sz="1000" dirty="0"/>
              <a:t>D. Concertados con Entidades </a:t>
            </a:r>
            <a:r>
              <a:rPr lang="es-ES" sz="1000" dirty="0" smtClean="0"/>
              <a:t>Privadas</a:t>
            </a:r>
            <a:r>
              <a:rPr lang="es-ES" sz="1000" dirty="0"/>
              <a:t/>
            </a:r>
            <a:br>
              <a:rPr lang="es-ES" sz="1000" dirty="0"/>
            </a:br>
            <a:endParaRPr lang="es-ES" sz="1000" dirty="0"/>
          </a:p>
          <a:p>
            <a:r>
              <a:rPr lang="es-ES" sz="1000" dirty="0">
                <a:hlinkClick r:id="rId19"/>
              </a:rPr>
              <a:t>Residencia </a:t>
            </a:r>
            <a:r>
              <a:rPr lang="es-ES" sz="1000" dirty="0" err="1">
                <a:hlinkClick r:id="rId19"/>
              </a:rPr>
              <a:t>Orpea</a:t>
            </a:r>
            <a:r>
              <a:rPr lang="es-ES" sz="1000" dirty="0">
                <a:hlinkClick r:id="rId19"/>
              </a:rPr>
              <a:t> San Blas</a:t>
            </a:r>
            <a:r>
              <a:rPr lang="es-ES" sz="1000" dirty="0"/>
              <a:t> </a:t>
            </a:r>
            <a:br>
              <a:rPr lang="es-ES" sz="1000" dirty="0"/>
            </a:br>
            <a:r>
              <a:rPr lang="es-ES" sz="1000" dirty="0"/>
              <a:t>E. Contratadas del Plan de Velocidad</a:t>
            </a:r>
            <a:br>
              <a:rPr lang="es-ES" sz="1000" dirty="0"/>
            </a:br>
            <a:endParaRPr lang="es-ES" sz="1000" dirty="0"/>
          </a:p>
          <a:p>
            <a:r>
              <a:rPr lang="es-ES" sz="1000" dirty="0">
                <a:hlinkClick r:id="rId20"/>
              </a:rPr>
              <a:t>Residencia </a:t>
            </a:r>
            <a:r>
              <a:rPr lang="es-ES" sz="1000" dirty="0" err="1">
                <a:hlinkClick r:id="rId20"/>
              </a:rPr>
              <a:t>Orpea</a:t>
            </a:r>
            <a:r>
              <a:rPr lang="es-ES" sz="1000" dirty="0">
                <a:hlinkClick r:id="rId20"/>
              </a:rPr>
              <a:t> </a:t>
            </a:r>
            <a:r>
              <a:rPr lang="es-ES" sz="1000" dirty="0" err="1">
                <a:hlinkClick r:id="rId20"/>
              </a:rPr>
              <a:t>Sanchinarro</a:t>
            </a:r>
            <a:r>
              <a:rPr lang="es-ES" sz="1000" dirty="0"/>
              <a:t> </a:t>
            </a:r>
            <a:br>
              <a:rPr lang="es-ES" sz="1000" dirty="0"/>
            </a:br>
            <a:r>
              <a:rPr lang="es-ES" sz="1000" dirty="0"/>
              <a:t>E. Contratadas del Plan de </a:t>
            </a:r>
            <a:r>
              <a:rPr lang="es-ES" sz="1000" dirty="0" smtClean="0"/>
              <a:t>Velocidad</a:t>
            </a:r>
            <a:r>
              <a:rPr lang="es-ES" sz="1000" dirty="0"/>
              <a:t/>
            </a:r>
            <a:br>
              <a:rPr lang="es-ES" sz="1000" dirty="0"/>
            </a:br>
            <a:endParaRPr lang="es-ES" sz="1000" dirty="0"/>
          </a:p>
          <a:p>
            <a:r>
              <a:rPr lang="es-ES" sz="1000" dirty="0">
                <a:hlinkClick r:id="rId21"/>
              </a:rPr>
              <a:t>Residencia Peñuelas</a:t>
            </a:r>
            <a:r>
              <a:rPr lang="es-ES" sz="1000" dirty="0"/>
              <a:t> </a:t>
            </a:r>
            <a:br>
              <a:rPr lang="es-ES" sz="1000" dirty="0"/>
            </a:br>
            <a:r>
              <a:rPr lang="es-ES" sz="1000" dirty="0"/>
              <a:t>B. Gestión Indirecta</a:t>
            </a:r>
            <a:br>
              <a:rPr lang="es-ES" sz="1000" dirty="0"/>
            </a:br>
            <a:r>
              <a:rPr lang="es-ES" sz="1000" dirty="0"/>
              <a:t/>
            </a:r>
            <a:br>
              <a:rPr lang="es-ES" sz="1000" dirty="0"/>
            </a:br>
            <a:endParaRPr lang="es-ES" sz="1000" dirty="0"/>
          </a:p>
        </p:txBody>
      </p:sp>
      <p:sp>
        <p:nvSpPr>
          <p:cNvPr id="5" name="4 CuadroTexto"/>
          <p:cNvSpPr txBox="1"/>
          <p:nvPr/>
        </p:nvSpPr>
        <p:spPr>
          <a:xfrm>
            <a:off x="383600" y="1505104"/>
            <a:ext cx="2520280" cy="4708981"/>
          </a:xfrm>
          <a:prstGeom prst="rect">
            <a:avLst/>
          </a:prstGeom>
          <a:noFill/>
        </p:spPr>
        <p:txBody>
          <a:bodyPr wrap="square" rtlCol="0">
            <a:spAutoFit/>
          </a:bodyPr>
          <a:lstStyle/>
          <a:p>
            <a:r>
              <a:rPr lang="es-ES" sz="1000" dirty="0">
                <a:hlinkClick r:id="rId22"/>
              </a:rPr>
              <a:t>Residencia Gran Residencia</a:t>
            </a:r>
            <a:r>
              <a:rPr lang="es-ES" sz="1000" dirty="0"/>
              <a:t> </a:t>
            </a:r>
            <a:br>
              <a:rPr lang="es-ES" sz="1000" dirty="0"/>
            </a:br>
            <a:r>
              <a:rPr lang="es-ES" sz="1000" dirty="0"/>
              <a:t>A. </a:t>
            </a:r>
            <a:r>
              <a:rPr lang="es-ES" sz="1000" dirty="0" smtClean="0"/>
              <a:t>Gestión Directa</a:t>
            </a:r>
            <a:r>
              <a:rPr lang="es-ES" sz="1000" dirty="0"/>
              <a:t/>
            </a:r>
            <a:br>
              <a:rPr lang="es-ES" sz="1000" dirty="0"/>
            </a:br>
            <a:endParaRPr lang="es-ES" sz="1000" dirty="0"/>
          </a:p>
          <a:p>
            <a:r>
              <a:rPr lang="es-ES" sz="1000" dirty="0">
                <a:hlinkClick r:id="rId23"/>
              </a:rPr>
              <a:t>Residencia Isabel la Católica</a:t>
            </a:r>
            <a:r>
              <a:rPr lang="es-ES" sz="1000" dirty="0"/>
              <a:t> </a:t>
            </a:r>
            <a:br>
              <a:rPr lang="es-ES" sz="1000" dirty="0"/>
            </a:br>
            <a:r>
              <a:rPr lang="es-ES" sz="1000" dirty="0"/>
              <a:t>B. Gestión </a:t>
            </a:r>
            <a:r>
              <a:rPr lang="es-ES" sz="1000" dirty="0" smtClean="0"/>
              <a:t>Indirecta</a:t>
            </a:r>
            <a:r>
              <a:rPr lang="es-ES" sz="1000" dirty="0"/>
              <a:t/>
            </a:r>
            <a:br>
              <a:rPr lang="es-ES" sz="1000" dirty="0"/>
            </a:br>
            <a:endParaRPr lang="es-ES" sz="1000" dirty="0"/>
          </a:p>
          <a:p>
            <a:r>
              <a:rPr lang="es-ES" sz="1000" dirty="0">
                <a:hlinkClick r:id="rId24"/>
              </a:rPr>
              <a:t>Residencia Juan XXIII</a:t>
            </a:r>
            <a:r>
              <a:rPr lang="es-ES" sz="1000" dirty="0"/>
              <a:t> </a:t>
            </a:r>
            <a:br>
              <a:rPr lang="es-ES" sz="1000" dirty="0"/>
            </a:br>
            <a:r>
              <a:rPr lang="es-ES" sz="1000" dirty="0"/>
              <a:t>D. Concertados con Entidades </a:t>
            </a:r>
            <a:r>
              <a:rPr lang="es-ES" sz="1000" dirty="0" smtClean="0"/>
              <a:t>Privadas</a:t>
            </a:r>
            <a:r>
              <a:rPr lang="es-ES" sz="1000" dirty="0"/>
              <a:t/>
            </a:r>
            <a:br>
              <a:rPr lang="es-ES" sz="1000" dirty="0"/>
            </a:br>
            <a:endParaRPr lang="es-ES" sz="1000" dirty="0"/>
          </a:p>
          <a:p>
            <a:r>
              <a:rPr lang="es-ES" sz="1000" dirty="0">
                <a:hlinkClick r:id="rId25"/>
              </a:rPr>
              <a:t>Residencia La Paz</a:t>
            </a:r>
            <a:r>
              <a:rPr lang="es-ES" sz="1000" dirty="0"/>
              <a:t> </a:t>
            </a:r>
            <a:br>
              <a:rPr lang="es-ES" sz="1000" dirty="0"/>
            </a:br>
            <a:r>
              <a:rPr lang="es-ES" sz="1000" dirty="0"/>
              <a:t>A. Gestión </a:t>
            </a:r>
            <a:r>
              <a:rPr lang="es-ES" sz="1000" dirty="0" smtClean="0"/>
              <a:t>Directa</a:t>
            </a:r>
            <a:r>
              <a:rPr lang="es-ES" sz="1000" dirty="0"/>
              <a:t/>
            </a:r>
            <a:br>
              <a:rPr lang="es-ES" sz="1000" dirty="0"/>
            </a:br>
            <a:endParaRPr lang="es-ES" sz="1000" dirty="0"/>
          </a:p>
          <a:p>
            <a:r>
              <a:rPr lang="es-ES" sz="1000" dirty="0">
                <a:hlinkClick r:id="rId26"/>
              </a:rPr>
              <a:t>Residencia </a:t>
            </a:r>
            <a:r>
              <a:rPr lang="es-ES" sz="1000" dirty="0">
                <a:solidFill>
                  <a:srgbClr val="FF0000"/>
                </a:solidFill>
              </a:rPr>
              <a:t>Los Nogales </a:t>
            </a:r>
            <a:r>
              <a:rPr lang="es-ES" sz="1000" dirty="0" err="1">
                <a:hlinkClick r:id="rId26"/>
              </a:rPr>
              <a:t>Hortaleza</a:t>
            </a:r>
            <a:r>
              <a:rPr lang="es-ES" sz="1000" dirty="0"/>
              <a:t> </a:t>
            </a:r>
            <a:br>
              <a:rPr lang="es-ES" sz="1000" dirty="0"/>
            </a:br>
            <a:r>
              <a:rPr lang="es-ES" sz="1000" dirty="0"/>
              <a:t>D. Concertados con Entidades </a:t>
            </a:r>
            <a:r>
              <a:rPr lang="es-ES" sz="1000" dirty="0" smtClean="0"/>
              <a:t>Privadas</a:t>
            </a:r>
            <a:r>
              <a:rPr lang="es-ES" sz="1000" dirty="0"/>
              <a:t/>
            </a:r>
            <a:br>
              <a:rPr lang="es-ES" sz="1000" dirty="0"/>
            </a:br>
            <a:endParaRPr lang="es-ES" sz="1000" dirty="0"/>
          </a:p>
          <a:p>
            <a:r>
              <a:rPr lang="es-ES" sz="1000" dirty="0">
                <a:hlinkClick r:id="rId27"/>
              </a:rPr>
              <a:t>Residencia Los Nogales La Paloma</a:t>
            </a:r>
            <a:r>
              <a:rPr lang="es-ES" sz="1000" dirty="0"/>
              <a:t> </a:t>
            </a:r>
            <a:br>
              <a:rPr lang="es-ES" sz="1000" dirty="0"/>
            </a:br>
            <a:r>
              <a:rPr lang="es-ES" sz="1000" dirty="0"/>
              <a:t>D. Concertados con Entidades </a:t>
            </a:r>
            <a:r>
              <a:rPr lang="es-ES" sz="1000" dirty="0" smtClean="0"/>
              <a:t>Privadas</a:t>
            </a:r>
            <a:r>
              <a:rPr lang="es-ES" sz="1000" dirty="0"/>
              <a:t/>
            </a:r>
            <a:br>
              <a:rPr lang="es-ES" sz="1000" dirty="0"/>
            </a:br>
            <a:endParaRPr lang="es-ES" sz="1000" dirty="0"/>
          </a:p>
          <a:p>
            <a:r>
              <a:rPr lang="es-ES" sz="1000" dirty="0">
                <a:hlinkClick r:id="rId28"/>
              </a:rPr>
              <a:t>Residencia Los Nogales Pacifico</a:t>
            </a:r>
            <a:r>
              <a:rPr lang="es-ES" sz="1000" dirty="0"/>
              <a:t> </a:t>
            </a:r>
            <a:br>
              <a:rPr lang="es-ES" sz="1000" dirty="0"/>
            </a:br>
            <a:r>
              <a:rPr lang="es-ES" sz="1000" dirty="0"/>
              <a:t>D. Concertados con Entidades </a:t>
            </a:r>
            <a:r>
              <a:rPr lang="es-ES" sz="1000" dirty="0" smtClean="0"/>
              <a:t>Privadas</a:t>
            </a:r>
            <a:r>
              <a:rPr lang="es-ES" sz="1000" dirty="0"/>
              <a:t/>
            </a:r>
            <a:br>
              <a:rPr lang="es-ES" sz="1000" dirty="0"/>
            </a:br>
            <a:endParaRPr lang="es-ES" sz="1000" dirty="0"/>
          </a:p>
          <a:p>
            <a:r>
              <a:rPr lang="es-ES" sz="1000" dirty="0">
                <a:hlinkClick r:id="rId29"/>
              </a:rPr>
              <a:t>Residencia Los Nogales Pontones</a:t>
            </a:r>
            <a:r>
              <a:rPr lang="es-ES" sz="1000" dirty="0"/>
              <a:t> </a:t>
            </a:r>
            <a:br>
              <a:rPr lang="es-ES" sz="1000" dirty="0"/>
            </a:br>
            <a:r>
              <a:rPr lang="es-ES" sz="1000" dirty="0"/>
              <a:t>D. Concertados con Entidades </a:t>
            </a:r>
            <a:r>
              <a:rPr lang="es-ES" sz="1000" dirty="0" smtClean="0"/>
              <a:t>Privadas</a:t>
            </a:r>
            <a:r>
              <a:rPr lang="es-ES" sz="1000" dirty="0"/>
              <a:t/>
            </a:r>
            <a:br>
              <a:rPr lang="es-ES" sz="1000" dirty="0"/>
            </a:br>
            <a:endParaRPr lang="es-ES" sz="1000" dirty="0"/>
          </a:p>
          <a:p>
            <a:r>
              <a:rPr lang="es-ES" sz="1000" dirty="0">
                <a:hlinkClick r:id="rId30"/>
              </a:rPr>
              <a:t>Residencia Los Nogales Puerta de Hierro</a:t>
            </a:r>
            <a:r>
              <a:rPr lang="es-ES" sz="1000" dirty="0"/>
              <a:t> </a:t>
            </a:r>
            <a:br>
              <a:rPr lang="es-ES" sz="1000" dirty="0"/>
            </a:br>
            <a:r>
              <a:rPr lang="es-ES" sz="1000" dirty="0"/>
              <a:t>E. Contratadas del Plan de </a:t>
            </a:r>
            <a:r>
              <a:rPr lang="es-ES" sz="1000" dirty="0" smtClean="0"/>
              <a:t>Velocidad</a:t>
            </a:r>
            <a:r>
              <a:rPr lang="es-ES" sz="1000" dirty="0"/>
              <a:t/>
            </a:r>
            <a:br>
              <a:rPr lang="es-ES" sz="1000" dirty="0"/>
            </a:br>
            <a:endParaRPr lang="es-ES" sz="1000" dirty="0"/>
          </a:p>
          <a:p>
            <a:r>
              <a:rPr lang="es-ES" sz="1000" dirty="0">
                <a:hlinkClick r:id="rId31"/>
              </a:rPr>
              <a:t>Residencia Los Nogales Reina Victoria</a:t>
            </a:r>
            <a:r>
              <a:rPr lang="es-ES" sz="1000" dirty="0"/>
              <a:t> </a:t>
            </a:r>
            <a:br>
              <a:rPr lang="es-ES" sz="1000" dirty="0"/>
            </a:br>
            <a:r>
              <a:rPr lang="es-ES" sz="1000" dirty="0"/>
              <a:t>D. Concertados con Entidades </a:t>
            </a:r>
            <a:r>
              <a:rPr lang="es-ES" sz="1000" dirty="0" smtClean="0"/>
              <a:t>Privadas</a:t>
            </a:r>
            <a:r>
              <a:rPr lang="es-ES" sz="1000" dirty="0"/>
              <a:t/>
            </a:r>
            <a:br>
              <a:rPr lang="es-ES" sz="1000" dirty="0"/>
            </a:br>
            <a:endParaRPr lang="es-ES" sz="1000" dirty="0"/>
          </a:p>
        </p:txBody>
      </p:sp>
    </p:spTree>
    <p:extLst>
      <p:ext uri="{BB962C8B-B14F-4D97-AF65-F5344CB8AC3E}">
        <p14:creationId xmlns:p14="http://schemas.microsoft.com/office/powerpoint/2010/main" val="33790444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853293" y="260648"/>
            <a:ext cx="7750120" cy="5513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1" y="5774157"/>
            <a:ext cx="9143999" cy="646331"/>
          </a:xfrm>
          <a:prstGeom prst="rect">
            <a:avLst/>
          </a:prstGeom>
          <a:noFill/>
        </p:spPr>
        <p:txBody>
          <a:bodyPr wrap="square" rtlCol="0">
            <a:spAutoFit/>
          </a:bodyPr>
          <a:lstStyle/>
          <a:p>
            <a:r>
              <a:rPr lang="es-ES" dirty="0"/>
              <a:t> </a:t>
            </a:r>
            <a:r>
              <a:rPr lang="es-ES" b="1" dirty="0">
                <a:solidFill>
                  <a:schemeClr val="accent1"/>
                </a:solidFill>
              </a:rPr>
              <a:t>60.000</a:t>
            </a:r>
            <a:r>
              <a:rPr lang="es-ES" dirty="0"/>
              <a:t>  plazas </a:t>
            </a:r>
            <a:r>
              <a:rPr lang="es-ES" dirty="0" smtClean="0"/>
              <a:t>residenciales: </a:t>
            </a:r>
            <a:r>
              <a:rPr lang="es-ES" dirty="0" smtClean="0">
                <a:solidFill>
                  <a:schemeClr val="accent1"/>
                </a:solidFill>
              </a:rPr>
              <a:t>13% de titularidad pública , 37% </a:t>
            </a:r>
            <a:r>
              <a:rPr lang="es-ES" dirty="0">
                <a:solidFill>
                  <a:schemeClr val="accent1"/>
                </a:solidFill>
              </a:rPr>
              <a:t>concertadas </a:t>
            </a:r>
            <a:r>
              <a:rPr lang="es-ES" dirty="0" smtClean="0">
                <a:solidFill>
                  <a:schemeClr val="accent1"/>
                </a:solidFill>
              </a:rPr>
              <a:t>y  un 50% privadas</a:t>
            </a:r>
            <a:r>
              <a:rPr lang="es-ES" dirty="0">
                <a:solidFill>
                  <a:schemeClr val="accent1"/>
                </a:solidFill>
              </a:rPr>
              <a:t> . </a:t>
            </a:r>
            <a:r>
              <a:rPr lang="es-ES" dirty="0"/>
              <a:t> </a:t>
            </a:r>
            <a:r>
              <a:rPr lang="es-ES" dirty="0" smtClean="0"/>
              <a:t> </a:t>
            </a:r>
            <a:endParaRPr lang="es-ES" dirty="0"/>
          </a:p>
          <a:p>
            <a:r>
              <a:rPr lang="es-ES" dirty="0"/>
              <a:t> </a:t>
            </a:r>
          </a:p>
        </p:txBody>
      </p:sp>
    </p:spTree>
    <p:extLst>
      <p:ext uri="{BB962C8B-B14F-4D97-AF65-F5344CB8AC3E}">
        <p14:creationId xmlns:p14="http://schemas.microsoft.com/office/powerpoint/2010/main" val="23025576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stretch>
            <a:fillRect/>
          </a:stretch>
        </p:blipFill>
        <p:spPr>
          <a:xfrm>
            <a:off x="0" y="762000"/>
            <a:ext cx="2445488" cy="2286000"/>
          </a:xfrm>
          <a:prstGeom prst="rect">
            <a:avLst/>
          </a:prstGeom>
        </p:spPr>
      </p:pic>
      <p:sp>
        <p:nvSpPr>
          <p:cNvPr id="4" name="TextBox 3"/>
          <p:cNvSpPr txBox="1"/>
          <p:nvPr/>
        </p:nvSpPr>
        <p:spPr>
          <a:xfrm>
            <a:off x="1228724" y="2217355"/>
            <a:ext cx="7229475" cy="461665"/>
          </a:xfrm>
          <a:prstGeom prst="rect">
            <a:avLst/>
          </a:prstGeom>
          <a:noFill/>
        </p:spPr>
        <p:txBody>
          <a:bodyPr wrap="square" rtlCol="0" anchor="b" anchorCtr="0">
            <a:normAutofit/>
          </a:bodyPr>
          <a:lstStyle/>
          <a:p>
            <a:r>
              <a:rPr lang="es-ES" sz="2400" dirty="0" smtClean="0">
                <a:solidFill>
                  <a:prstClr val="black">
                    <a:lumMod val="50000"/>
                    <a:lumOff val="50000"/>
                  </a:prstClr>
                </a:solidFill>
              </a:rPr>
              <a:t>¿Cómo se accede a plazas en Residencias Públicas?</a:t>
            </a:r>
            <a:endParaRPr lang="es-ES" sz="2400" dirty="0">
              <a:solidFill>
                <a:prstClr val="black">
                  <a:lumMod val="50000"/>
                  <a:lumOff val="50000"/>
                </a:prstClr>
              </a:solidFill>
            </a:endParaRPr>
          </a:p>
        </p:txBody>
      </p:sp>
      <p:sp>
        <p:nvSpPr>
          <p:cNvPr id="7" name="Title 6"/>
          <p:cNvSpPr>
            <a:spLocks noGrp="1"/>
          </p:cNvSpPr>
          <p:nvPr>
            <p:ph type="title"/>
          </p:nvPr>
        </p:nvSpPr>
        <p:spPr>
          <a:xfrm>
            <a:off x="1219200" y="2669865"/>
            <a:ext cx="7543800" cy="1200329"/>
          </a:xfrm>
        </p:spPr>
        <p:txBody>
          <a:bodyPr wrap="square" tIns="0" bIns="0" anchor="t" anchorCtr="0">
            <a:normAutofit fontScale="90000"/>
          </a:bodyPr>
          <a:lstStyle/>
          <a:p>
            <a:r>
              <a:rPr lang="es-ES" sz="7800" b="1" dirty="0" smtClean="0">
                <a:solidFill>
                  <a:prstClr val="black">
                    <a:lumMod val="85000"/>
                    <a:lumOff val="15000"/>
                  </a:prstClr>
                </a:solidFill>
                <a:latin typeface="+mn-lt"/>
              </a:rPr>
              <a:t>OPE </a:t>
            </a:r>
            <a:br>
              <a:rPr lang="es-ES" sz="7800" b="1" dirty="0" smtClean="0">
                <a:solidFill>
                  <a:prstClr val="black">
                    <a:lumMod val="85000"/>
                    <a:lumOff val="15000"/>
                  </a:prstClr>
                </a:solidFill>
                <a:latin typeface="+mn-lt"/>
              </a:rPr>
            </a:br>
            <a:r>
              <a:rPr lang="es-ES" sz="7800" b="1" dirty="0" smtClean="0">
                <a:solidFill>
                  <a:prstClr val="black">
                    <a:lumMod val="85000"/>
                    <a:lumOff val="15000"/>
                  </a:prstClr>
                </a:solidFill>
                <a:latin typeface="+mn-lt"/>
              </a:rPr>
              <a:t>Bolsa de Empleo </a:t>
            </a:r>
            <a:r>
              <a:rPr lang="es-ES" sz="3100" b="1" dirty="0" smtClean="0">
                <a:solidFill>
                  <a:prstClr val="black">
                    <a:lumMod val="85000"/>
                    <a:lumOff val="15000"/>
                  </a:prstClr>
                </a:solidFill>
                <a:latin typeface="+mn-lt"/>
              </a:rPr>
              <a:t>(Servicio Regional de Bienestar Social)</a:t>
            </a:r>
            <a:endParaRPr lang="es-ES" sz="3100" dirty="0">
              <a:latin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stretch>
            <a:fillRect/>
          </a:stretch>
        </p:blipFill>
        <p:spPr>
          <a:xfrm>
            <a:off x="0" y="762000"/>
            <a:ext cx="2445488" cy="2286000"/>
          </a:xfrm>
          <a:prstGeom prst="rect">
            <a:avLst/>
          </a:prstGeom>
        </p:spPr>
      </p:pic>
      <p:sp>
        <p:nvSpPr>
          <p:cNvPr id="4" name="TextBox 3"/>
          <p:cNvSpPr txBox="1"/>
          <p:nvPr/>
        </p:nvSpPr>
        <p:spPr>
          <a:xfrm>
            <a:off x="1228724" y="2217355"/>
            <a:ext cx="7229475" cy="461665"/>
          </a:xfrm>
          <a:prstGeom prst="rect">
            <a:avLst/>
          </a:prstGeom>
          <a:noFill/>
        </p:spPr>
        <p:txBody>
          <a:bodyPr wrap="square" rtlCol="0" anchor="b" anchorCtr="0">
            <a:normAutofit/>
          </a:bodyPr>
          <a:lstStyle/>
          <a:p>
            <a:r>
              <a:rPr lang="es-ES" sz="2400" dirty="0" smtClean="0">
                <a:solidFill>
                  <a:prstClr val="black">
                    <a:lumMod val="50000"/>
                    <a:lumOff val="50000"/>
                  </a:prstClr>
                </a:solidFill>
              </a:rPr>
              <a:t>¿Cómo se accede a plazas en Residencias Privadas?</a:t>
            </a:r>
            <a:endParaRPr lang="es-ES" sz="2400" dirty="0">
              <a:solidFill>
                <a:prstClr val="black">
                  <a:lumMod val="50000"/>
                  <a:lumOff val="50000"/>
                </a:prstClr>
              </a:solidFill>
            </a:endParaRPr>
          </a:p>
        </p:txBody>
      </p:sp>
      <p:sp>
        <p:nvSpPr>
          <p:cNvPr id="7" name="Title 6"/>
          <p:cNvSpPr>
            <a:spLocks noGrp="1"/>
          </p:cNvSpPr>
          <p:nvPr>
            <p:ph type="title"/>
          </p:nvPr>
        </p:nvSpPr>
        <p:spPr>
          <a:xfrm>
            <a:off x="1219200" y="2669865"/>
            <a:ext cx="7543800" cy="1200329"/>
          </a:xfrm>
        </p:spPr>
        <p:txBody>
          <a:bodyPr wrap="square" tIns="0" bIns="0" anchor="t" anchorCtr="0">
            <a:normAutofit fontScale="90000"/>
          </a:bodyPr>
          <a:lstStyle/>
          <a:p>
            <a:r>
              <a:rPr lang="es-ES" sz="7800" b="1" dirty="0" smtClean="0">
                <a:solidFill>
                  <a:prstClr val="black">
                    <a:lumMod val="85000"/>
                    <a:lumOff val="15000"/>
                  </a:prstClr>
                </a:solidFill>
                <a:latin typeface="+mn-lt"/>
              </a:rPr>
              <a:t>ENTREVISTA DE TRABAJO</a:t>
            </a:r>
            <a:endParaRPr lang="es-ES" sz="7800" dirty="0">
              <a:latin typeface="+mn-lt"/>
            </a:endParaRPr>
          </a:p>
        </p:txBody>
      </p:sp>
    </p:spTree>
    <p:custDataLst>
      <p:tags r:id="rId1"/>
    </p:custDataLst>
    <p:extLst>
      <p:ext uri="{BB962C8B-B14F-4D97-AF65-F5344CB8AC3E}">
        <p14:creationId xmlns:p14="http://schemas.microsoft.com/office/powerpoint/2010/main" val="141222014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13" name="TextBox 12"/>
          <p:cNvSpPr txBox="1"/>
          <p:nvPr/>
        </p:nvSpPr>
        <p:spPr>
          <a:xfrm>
            <a:off x="1157868" y="1592766"/>
            <a:ext cx="1219200" cy="2708434"/>
          </a:xfrm>
          <a:prstGeom prst="rect">
            <a:avLst/>
          </a:prstGeom>
          <a:noFill/>
        </p:spPr>
        <p:txBody>
          <a:bodyPr wrap="square" rtlCol="0">
            <a:spAutoFit/>
          </a:bodyPr>
          <a:lstStyle/>
          <a:p>
            <a:r>
              <a:rPr lang="es-ES" sz="17000" b="1" dirty="0">
                <a:solidFill>
                  <a:srgbClr val="65B131">
                    <a:alpha val="64000"/>
                  </a:srgbClr>
                </a:solidFill>
                <a:cs typeface="Arial" pitchFamily="34" charset="0"/>
              </a:rPr>
              <a:t>3</a:t>
            </a:r>
          </a:p>
        </p:txBody>
      </p:sp>
      <p:sp>
        <p:nvSpPr>
          <p:cNvPr id="8" name="Title 7"/>
          <p:cNvSpPr>
            <a:spLocks noGrp="1"/>
          </p:cNvSpPr>
          <p:nvPr>
            <p:ph type="title"/>
          </p:nvPr>
        </p:nvSpPr>
        <p:spPr/>
        <p:txBody>
          <a:bodyPr>
            <a:noAutofit/>
          </a:bodyPr>
          <a:lstStyle/>
          <a:p>
            <a:pPr lvl="0">
              <a:spcBef>
                <a:spcPts val="0"/>
              </a:spcBef>
            </a:pPr>
            <a:r>
              <a:rPr lang="es-ES" sz="4000" cap="none" dirty="0" smtClean="0">
                <a:solidFill>
                  <a:prstClr val="black">
                    <a:lumMod val="85000"/>
                    <a:lumOff val="15000"/>
                  </a:prstClr>
                </a:solidFill>
                <a:ea typeface="+mn-ea"/>
                <a:cs typeface="+mn-cs"/>
              </a:rPr>
              <a:t>Encuesta </a:t>
            </a:r>
            <a:r>
              <a:rPr lang="es-ES" sz="4000" b="0" cap="none" dirty="0" smtClean="0">
                <a:solidFill>
                  <a:prstClr val="black">
                    <a:lumMod val="50000"/>
                    <a:lumOff val="50000"/>
                  </a:prstClr>
                </a:solidFill>
                <a:ea typeface="+mn-ea"/>
                <a:cs typeface="+mn-cs"/>
              </a:rPr>
              <a:t>realizada a los geriatras que trabajan en Residencias</a:t>
            </a:r>
            <a:endParaRPr lang="es-ES" sz="2800" dirty="0"/>
          </a:p>
        </p:txBody>
      </p:sp>
      <p:sp>
        <p:nvSpPr>
          <p:cNvPr id="9" name="Text Placeholder 8"/>
          <p:cNvSpPr>
            <a:spLocks noGrp="1"/>
          </p:cNvSpPr>
          <p:nvPr>
            <p:ph type="body" idx="1"/>
          </p:nvPr>
        </p:nvSpPr>
        <p:spPr/>
        <p:txBody>
          <a:bodyPr vert="horz" lIns="91440" tIns="45720" rIns="91440" bIns="45720" rtlCol="0" anchor="b">
            <a:normAutofit/>
          </a:bodyPr>
          <a:lstStyle/>
          <a:p>
            <a:pPr>
              <a:spcBef>
                <a:spcPts val="0"/>
              </a:spcBef>
            </a:pPr>
            <a:r>
              <a:rPr lang="es-ES" sz="1700" b="1" dirty="0" smtClean="0">
                <a:solidFill>
                  <a:prstClr val="black">
                    <a:lumMod val="75000"/>
                    <a:lumOff val="25000"/>
                  </a:prstClr>
                </a:solidFill>
              </a:rPr>
              <a:t>Grupo Los Nogales Marzo 2015</a:t>
            </a:r>
            <a:endParaRPr lang="es-ES" sz="1700" b="1" dirty="0">
              <a:solidFill>
                <a:prstClr val="black">
                  <a:lumMod val="75000"/>
                  <a:lumOff val="25000"/>
                </a:prstClr>
              </a:solidFill>
            </a:endParaRPr>
          </a:p>
        </p:txBody>
      </p:sp>
      <p:sp>
        <p:nvSpPr>
          <p:cNvPr id="7" name="TextBox 17"/>
          <p:cNvSpPr txBox="1"/>
          <p:nvPr/>
        </p:nvSpPr>
        <p:spPr>
          <a:xfrm>
            <a:off x="848352" y="2614134"/>
            <a:ext cx="1971048" cy="814865"/>
          </a:xfrm>
          <a:prstGeom prst="rect">
            <a:avLst/>
          </a:prstGeom>
          <a:noFill/>
        </p:spPr>
        <p:txBody>
          <a:bodyPr wrap="square" rtlCol="0">
            <a:normAutofit fontScale="70000" lnSpcReduction="20000"/>
          </a:bodyPr>
          <a:lstStyle/>
          <a:p>
            <a:pPr algn="ctr">
              <a:lnSpc>
                <a:spcPct val="80000"/>
              </a:lnSpc>
            </a:pPr>
            <a:r>
              <a:rPr lang="es-ES" sz="2300" b="1" spc="60" dirty="0" smtClean="0">
                <a:solidFill>
                  <a:schemeClr val="bg1"/>
                </a:solidFill>
                <a:effectLst>
                  <a:outerShdw blurRad="50800" dist="25400" dir="5400000" algn="t" rotWithShape="0">
                    <a:prstClr val="black">
                      <a:alpha val="15000"/>
                    </a:prstClr>
                  </a:outerShdw>
                </a:effectLst>
              </a:rPr>
              <a:t>Lo positivo y lo negativo</a:t>
            </a:r>
            <a:r>
              <a:rPr lang="es-ES" sz="2300" b="1" dirty="0" smtClean="0">
                <a:solidFill>
                  <a:schemeClr val="bg1"/>
                </a:solidFill>
                <a:effectLst>
                  <a:outerShdw blurRad="50800" dist="25400" dir="5400000" algn="t" rotWithShape="0">
                    <a:prstClr val="black">
                      <a:alpha val="15000"/>
                    </a:prstClr>
                  </a:outerShdw>
                </a:effectLst>
              </a:rPr>
              <a:t> de trabajar en Residencias. Recursos</a:t>
            </a:r>
            <a:endParaRPr lang="es-ES" sz="2300" b="1" dirty="0">
              <a:solidFill>
                <a:schemeClr val="bg1"/>
              </a:solidFill>
              <a:effectLst>
                <a:outerShdw blurRad="50800" dist="25400" dir="5400000" algn="t" rotWithShape="0">
                  <a:prstClr val="black">
                    <a:alpha val="15000"/>
                  </a:prst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Carmela\AppData\Local\Microsoft\Windows\INetCache\IE\Q2MG1YNR\Persona_positiva[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99992" y="373319"/>
            <a:ext cx="3325388" cy="22195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stretch>
            <a:fillRect/>
          </a:stretch>
        </p:blipFill>
        <p:spPr>
          <a:xfrm>
            <a:off x="3429488" y="0"/>
            <a:ext cx="5624418" cy="2825496"/>
          </a:xfrm>
          <a:prstGeom prst="rect">
            <a:avLst/>
          </a:prstGeom>
        </p:spPr>
      </p:pic>
      <p:sp>
        <p:nvSpPr>
          <p:cNvPr id="12" name="Title 3"/>
          <p:cNvSpPr txBox="1">
            <a:spLocks/>
          </p:cNvSpPr>
          <p:nvPr/>
        </p:nvSpPr>
        <p:spPr>
          <a:xfrm>
            <a:off x="228600" y="3284984"/>
            <a:ext cx="7315200" cy="1744216"/>
          </a:xfrm>
          <a:prstGeom prst="rect">
            <a:avLst/>
          </a:prstGeom>
          <a:noFill/>
          <a:ln>
            <a:noFill/>
          </a:ln>
        </p:spPr>
        <p:txBody>
          <a:bodyPr vert="horz" lIns="91440" tIns="45720" rIns="91440" bIns="45720" rtlCol="0" anchor="ctr">
            <a:normAutofit fontScale="32500" lnSpcReduction="20000"/>
            <a:scene3d>
              <a:camera prst="orthographicFront"/>
              <a:lightRig rig="soft" dir="t">
                <a:rot lat="0" lon="0" rev="17220000"/>
              </a:lightRig>
            </a:scene3d>
            <a:sp3d prstMaterial="softEdge"/>
          </a:bodyPr>
          <a:lstStyle/>
          <a:p>
            <a:pPr>
              <a:lnSpc>
                <a:spcPct val="87000"/>
              </a:lnSpc>
              <a:spcBef>
                <a:spcPct val="0"/>
              </a:spcBef>
              <a:defRPr lang="es-ES"/>
            </a:pPr>
            <a:r>
              <a:rPr lang="es-ES" sz="4400" dirty="0">
                <a:solidFill>
                  <a:srgbClr val="92D050"/>
                </a:solidFill>
              </a:rPr>
              <a:t/>
            </a:r>
            <a:br>
              <a:rPr lang="es-ES" sz="4400" dirty="0">
                <a:solidFill>
                  <a:srgbClr val="92D050"/>
                </a:solidFill>
              </a:rPr>
            </a:br>
            <a:r>
              <a:rPr lang="es-ES" sz="4400" dirty="0" smtClean="0">
                <a:solidFill>
                  <a:srgbClr val="92D050"/>
                </a:solidFill>
              </a:rPr>
              <a:t>-</a:t>
            </a:r>
            <a:r>
              <a:rPr lang="es-ES" sz="5600" b="1" dirty="0" smtClean="0">
                <a:solidFill>
                  <a:srgbClr val="92D050"/>
                </a:solidFill>
                <a:latin typeface="Arial" pitchFamily="34" charset="0"/>
                <a:cs typeface="Arial" pitchFamily="34" charset="0"/>
              </a:rPr>
              <a:t>Trabajo y colaboración estrecha y diaria con el  equipo multidisciplinar</a:t>
            </a:r>
          </a:p>
          <a:p>
            <a:pPr>
              <a:lnSpc>
                <a:spcPct val="87000"/>
              </a:lnSpc>
              <a:spcBef>
                <a:spcPct val="0"/>
              </a:spcBef>
              <a:defRPr lang="es-ES"/>
            </a:pPr>
            <a:endParaRPr lang="es-ES" sz="5600" b="1" dirty="0">
              <a:solidFill>
                <a:srgbClr val="92D050"/>
              </a:solidFill>
              <a:latin typeface="Arial" pitchFamily="34" charset="0"/>
              <a:cs typeface="Arial" pitchFamily="34" charset="0"/>
            </a:endParaRPr>
          </a:p>
          <a:p>
            <a:pPr>
              <a:lnSpc>
                <a:spcPct val="87000"/>
              </a:lnSpc>
              <a:spcBef>
                <a:spcPct val="0"/>
              </a:spcBef>
              <a:defRPr lang="es-ES"/>
            </a:pPr>
            <a:r>
              <a:rPr lang="es-ES" sz="5600" b="1" dirty="0" smtClean="0">
                <a:solidFill>
                  <a:srgbClr val="92D050"/>
                </a:solidFill>
                <a:latin typeface="Arial" pitchFamily="34" charset="0"/>
                <a:cs typeface="Arial" pitchFamily="34" charset="0"/>
              </a:rPr>
              <a:t>-Seguimiento más estricto y exhaustivo del paciente, día y día y a largo plazo</a:t>
            </a:r>
          </a:p>
          <a:p>
            <a:pPr>
              <a:lnSpc>
                <a:spcPct val="87000"/>
              </a:lnSpc>
              <a:spcBef>
                <a:spcPct val="0"/>
              </a:spcBef>
              <a:defRPr lang="es-ES"/>
            </a:pPr>
            <a:endParaRPr lang="es-ES" sz="5600" b="1" dirty="0" smtClean="0">
              <a:solidFill>
                <a:srgbClr val="92D050"/>
              </a:solidFill>
              <a:latin typeface="Arial" pitchFamily="34" charset="0"/>
              <a:cs typeface="Arial" pitchFamily="34" charset="0"/>
            </a:endParaRPr>
          </a:p>
          <a:p>
            <a:pPr>
              <a:lnSpc>
                <a:spcPct val="87000"/>
              </a:lnSpc>
              <a:spcBef>
                <a:spcPct val="0"/>
              </a:spcBef>
              <a:defRPr lang="es-ES"/>
            </a:pPr>
            <a:r>
              <a:rPr lang="es-ES" sz="5600" b="1" dirty="0" smtClean="0">
                <a:solidFill>
                  <a:srgbClr val="92D050"/>
                </a:solidFill>
                <a:latin typeface="Arial" pitchFamily="34" charset="0"/>
                <a:cs typeface="Arial" pitchFamily="34" charset="0"/>
              </a:rPr>
              <a:t>-Mayor cercanía para la relación médico/paciente/familia</a:t>
            </a:r>
            <a:endParaRPr lang="es-ES" sz="5600" b="1" dirty="0">
              <a:solidFill>
                <a:srgbClr val="92D050"/>
              </a:solidFill>
              <a:latin typeface="Arial" pitchFamily="34" charset="0"/>
              <a:cs typeface="Arial" pitchFamily="34" charset="0"/>
            </a:endParaRPr>
          </a:p>
        </p:txBody>
      </p:sp>
      <p:pic>
        <p:nvPicPr>
          <p:cNvPr id="7" name="Picture 6"/>
          <p:cNvPicPr>
            <a:picLocks noChangeAspect="1"/>
          </p:cNvPicPr>
          <p:nvPr/>
        </p:nvPicPr>
        <p:blipFill>
          <a:blip r:embed="rId6" cstate="print"/>
          <a:stretch>
            <a:fillRect/>
          </a:stretch>
        </p:blipFill>
        <p:spPr>
          <a:xfrm>
            <a:off x="0" y="0"/>
            <a:ext cx="3498527" cy="2825393"/>
          </a:xfrm>
          <a:prstGeom prst="rect">
            <a:avLst/>
          </a:prstGeom>
        </p:spPr>
      </p:pic>
      <p:pic>
        <p:nvPicPr>
          <p:cNvPr id="9" name="Picture 8"/>
          <p:cNvPicPr>
            <a:picLocks noChangeAspect="1"/>
          </p:cNvPicPr>
          <p:nvPr/>
        </p:nvPicPr>
        <p:blipFill>
          <a:blip r:embed="rId7" cstate="print"/>
          <a:stretch>
            <a:fillRect/>
          </a:stretch>
        </p:blipFill>
        <p:spPr>
          <a:xfrm>
            <a:off x="13968" y="2778710"/>
            <a:ext cx="7668994" cy="2296266"/>
          </a:xfrm>
          <a:prstGeom prst="rect">
            <a:avLst/>
          </a:prstGeom>
        </p:spPr>
      </p:pic>
      <p:pic>
        <p:nvPicPr>
          <p:cNvPr id="10" name="Picture 9"/>
          <p:cNvPicPr>
            <a:picLocks noChangeAspect="1"/>
          </p:cNvPicPr>
          <p:nvPr/>
        </p:nvPicPr>
        <p:blipFill>
          <a:blip r:embed="rId8" cstate="print"/>
          <a:stretch>
            <a:fillRect/>
          </a:stretch>
        </p:blipFill>
        <p:spPr>
          <a:xfrm>
            <a:off x="7662119" y="2819400"/>
            <a:ext cx="1461333" cy="2293850"/>
          </a:xfrm>
          <a:prstGeom prst="rect">
            <a:avLst/>
          </a:prstGeom>
        </p:spPr>
      </p:pic>
      <p:sp>
        <p:nvSpPr>
          <p:cNvPr id="6" name="Rectangle 5"/>
          <p:cNvSpPr/>
          <p:nvPr/>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47F28"/>
              </a:solidFill>
            </a:endParaRPr>
          </a:p>
        </p:txBody>
      </p:sp>
      <p:grpSp>
        <p:nvGrpSpPr>
          <p:cNvPr id="20" name="Group 19"/>
          <p:cNvGrpSpPr/>
          <p:nvPr/>
        </p:nvGrpSpPr>
        <p:grpSpPr>
          <a:xfrm>
            <a:off x="0" y="5089818"/>
            <a:ext cx="9144000" cy="1768182"/>
            <a:chOff x="0" y="5089818"/>
            <a:chExt cx="9144000" cy="1768182"/>
          </a:xfrm>
        </p:grpSpPr>
        <p:pic>
          <p:nvPicPr>
            <p:cNvPr id="11" name="Picture 10"/>
            <p:cNvPicPr>
              <a:picLocks/>
            </p:cNvPicPr>
            <p:nvPr/>
          </p:nvPicPr>
          <p:blipFill>
            <a:blip r:embed="rId9" cstate="print"/>
            <a:stretch>
              <a:fillRect/>
            </a:stretch>
          </p:blipFill>
          <p:spPr>
            <a:xfrm>
              <a:off x="24064" y="5089818"/>
              <a:ext cx="9098280" cy="1737360"/>
            </a:xfrm>
            <a:prstGeom prst="rect">
              <a:avLst/>
            </a:prstGeom>
          </p:spPr>
        </p:pic>
        <p:sp>
          <p:nvSpPr>
            <p:cNvPr id="16" name="Rectangle 15"/>
            <p:cNvSpPr/>
            <p:nvPr/>
          </p:nvSpPr>
          <p:spPr>
            <a:xfrm>
              <a:off x="0" y="518160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angle 16"/>
            <p:cNvSpPr/>
            <p:nvPr/>
          </p:nvSpPr>
          <p:spPr>
            <a:xfrm rot="5400000">
              <a:off x="4537710" y="2251710"/>
              <a:ext cx="6858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angle 18"/>
            <p:cNvSpPr/>
            <p:nvPr/>
          </p:nvSpPr>
          <p:spPr>
            <a:xfrm>
              <a:off x="9098281" y="515874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8" name="2 Título"/>
          <p:cNvSpPr txBox="1">
            <a:spLocks/>
          </p:cNvSpPr>
          <p:nvPr/>
        </p:nvSpPr>
        <p:spPr>
          <a:xfrm>
            <a:off x="-143908" y="2819400"/>
            <a:ext cx="7753485" cy="914400"/>
          </a:xfrm>
          <a:prstGeom prst="rect">
            <a:avLst/>
          </a:prstGeom>
        </p:spPr>
        <p:txBody>
          <a:bodyPr>
            <a:noAutofit/>
          </a:bodyPr>
          <a:lstStyle>
            <a:lvl1pPr algn="ctr" defTabSz="914400" rtl="0" eaLnBrk="1" latinLnBrk="0" hangingPunct="1">
              <a:spcBef>
                <a:spcPct val="0"/>
              </a:spcBef>
              <a:buNone/>
              <a:defRPr kumimoji="0" lang="es-ES" sz="4400" kern="1200">
                <a:solidFill>
                  <a:schemeClr val="tx1"/>
                </a:solidFill>
                <a:latin typeface="+mj-lt"/>
                <a:ea typeface="+mj-ea"/>
                <a:cs typeface="+mj-cs"/>
              </a:defRPr>
            </a:lvl1pPr>
          </a:lstStyle>
          <a:p>
            <a:r>
              <a:rPr lang="es-ES" sz="3200" b="1" dirty="0" smtClean="0">
                <a:solidFill>
                  <a:schemeClr val="bg1"/>
                </a:solidFill>
                <a:latin typeface="Arial" panose="020B0604020202020204" pitchFamily="34" charset="0"/>
                <a:cs typeface="Arial" panose="020B0604020202020204" pitchFamily="34" charset="0"/>
              </a:rPr>
              <a:t>Lo positivo de trabajar en Residencia</a:t>
            </a:r>
            <a:endParaRPr lang="es-ES" sz="3200" b="1" dirty="0">
              <a:solidFill>
                <a:schemeClr val="bg1"/>
              </a:solidFill>
              <a:latin typeface="Arial" panose="020B0604020202020204" pitchFamily="34" charset="0"/>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6"/>
                                        </p:tgtEl>
                                      </p:cBhvr>
                                    </p:animEffect>
                                    <p:set>
                                      <p:cBhvr>
                                        <p:cTn id="7" dur="1" fill="hold">
                                          <p:stCondLst>
                                            <p:cond delay="9"/>
                                          </p:stCondLst>
                                        </p:cTn>
                                        <p:tgtEl>
                                          <p:spTgt spid="6"/>
                                        </p:tgtEl>
                                        <p:attrNameLst>
                                          <p:attrName>style.visibility</p:attrName>
                                        </p:attrNameLst>
                                      </p:cBhvr>
                                      <p:to>
                                        <p:strVal val="hidden"/>
                                      </p:to>
                                    </p:set>
                                  </p:childTnLst>
                                </p:cTn>
                              </p:par>
                              <p:par>
                                <p:cTn id="8" presetID="2" presetClass="exit" presetSubtype="9" fill="hold" nodeType="withEffect">
                                  <p:stCondLst>
                                    <p:cond delay="2000"/>
                                  </p:stCondLst>
                                  <p:childTnLst>
                                    <p:anim calcmode="lin" valueType="num">
                                      <p:cBhvr additive="base">
                                        <p:cTn id="9" dur="750"/>
                                        <p:tgtEl>
                                          <p:spTgt spid="7"/>
                                        </p:tgtEl>
                                        <p:attrNameLst>
                                          <p:attrName>ppt_x</p:attrName>
                                        </p:attrNameLst>
                                      </p:cBhvr>
                                      <p:tavLst>
                                        <p:tav tm="0">
                                          <p:val>
                                            <p:strVal val="ppt_x"/>
                                          </p:val>
                                        </p:tav>
                                        <p:tav tm="100000">
                                          <p:val>
                                            <p:strVal val="0-ppt_w/2"/>
                                          </p:val>
                                        </p:tav>
                                      </p:tavLst>
                                    </p:anim>
                                    <p:anim calcmode="lin" valueType="num">
                                      <p:cBhvr additive="base">
                                        <p:cTn id="10" dur="750"/>
                                        <p:tgtEl>
                                          <p:spTgt spid="7"/>
                                        </p:tgtEl>
                                        <p:attrNameLst>
                                          <p:attrName>ppt_y</p:attrName>
                                        </p:attrNameLst>
                                      </p:cBhvr>
                                      <p:tavLst>
                                        <p:tav tm="0">
                                          <p:val>
                                            <p:strVal val="ppt_y"/>
                                          </p:val>
                                        </p:tav>
                                        <p:tav tm="100000">
                                          <p:val>
                                            <p:strVal val="0-ppt_h/2"/>
                                          </p:val>
                                        </p:tav>
                                      </p:tavLst>
                                    </p:anim>
                                    <p:set>
                                      <p:cBhvr>
                                        <p:cTn id="11" dur="1" fill="hold">
                                          <p:stCondLst>
                                            <p:cond delay="749"/>
                                          </p:stCondLst>
                                        </p:cTn>
                                        <p:tgtEl>
                                          <p:spTgt spid="7"/>
                                        </p:tgtEl>
                                        <p:attrNameLst>
                                          <p:attrName>style.visibility</p:attrName>
                                        </p:attrNameLst>
                                      </p:cBhvr>
                                      <p:to>
                                        <p:strVal val="hidden"/>
                                      </p:to>
                                    </p:set>
                                  </p:childTnLst>
                                </p:cTn>
                              </p:par>
                              <p:par>
                                <p:cTn id="12" presetID="2" presetClass="exit" presetSubtype="3" fill="hold" nodeType="withEffect">
                                  <p:stCondLst>
                                    <p:cond delay="2000"/>
                                  </p:stCondLst>
                                  <p:childTnLst>
                                    <p:anim calcmode="lin" valueType="num">
                                      <p:cBhvr additive="base">
                                        <p:cTn id="13" dur="750"/>
                                        <p:tgtEl>
                                          <p:spTgt spid="8"/>
                                        </p:tgtEl>
                                        <p:attrNameLst>
                                          <p:attrName>ppt_x</p:attrName>
                                        </p:attrNameLst>
                                      </p:cBhvr>
                                      <p:tavLst>
                                        <p:tav tm="0">
                                          <p:val>
                                            <p:strVal val="ppt_x"/>
                                          </p:val>
                                        </p:tav>
                                        <p:tav tm="100000">
                                          <p:val>
                                            <p:strVal val="1+ppt_w/2"/>
                                          </p:val>
                                        </p:tav>
                                      </p:tavLst>
                                    </p:anim>
                                    <p:anim calcmode="lin" valueType="num">
                                      <p:cBhvr additive="base">
                                        <p:cTn id="14" dur="750"/>
                                        <p:tgtEl>
                                          <p:spTgt spid="8"/>
                                        </p:tgtEl>
                                        <p:attrNameLst>
                                          <p:attrName>ppt_y</p:attrName>
                                        </p:attrNameLst>
                                      </p:cBhvr>
                                      <p:tavLst>
                                        <p:tav tm="0">
                                          <p:val>
                                            <p:strVal val="ppt_y"/>
                                          </p:val>
                                        </p:tav>
                                        <p:tav tm="100000">
                                          <p:val>
                                            <p:strVal val="0-ppt_h/2"/>
                                          </p:val>
                                        </p:tav>
                                      </p:tavLst>
                                    </p:anim>
                                    <p:set>
                                      <p:cBhvr>
                                        <p:cTn id="15" dur="1" fill="hold">
                                          <p:stCondLst>
                                            <p:cond delay="749"/>
                                          </p:stCondLst>
                                        </p:cTn>
                                        <p:tgtEl>
                                          <p:spTgt spid="8"/>
                                        </p:tgtEl>
                                        <p:attrNameLst>
                                          <p:attrName>style.visibility</p:attrName>
                                        </p:attrNameLst>
                                      </p:cBhvr>
                                      <p:to>
                                        <p:strVal val="hidden"/>
                                      </p:to>
                                    </p:set>
                                  </p:childTnLst>
                                </p:cTn>
                              </p:par>
                              <p:par>
                                <p:cTn id="16" presetID="2" presetClass="exit" presetSubtype="8" fill="hold" nodeType="withEffect">
                                  <p:stCondLst>
                                    <p:cond delay="2000"/>
                                  </p:stCondLst>
                                  <p:childTnLst>
                                    <p:anim calcmode="lin" valueType="num">
                                      <p:cBhvr additive="base">
                                        <p:cTn id="17" dur="750"/>
                                        <p:tgtEl>
                                          <p:spTgt spid="9"/>
                                        </p:tgtEl>
                                        <p:attrNameLst>
                                          <p:attrName>ppt_x</p:attrName>
                                        </p:attrNameLst>
                                      </p:cBhvr>
                                      <p:tavLst>
                                        <p:tav tm="0">
                                          <p:val>
                                            <p:strVal val="ppt_x"/>
                                          </p:val>
                                        </p:tav>
                                        <p:tav tm="100000">
                                          <p:val>
                                            <p:strVal val="0-ppt_w/2"/>
                                          </p:val>
                                        </p:tav>
                                      </p:tavLst>
                                    </p:anim>
                                    <p:anim calcmode="lin" valueType="num">
                                      <p:cBhvr additive="base">
                                        <p:cTn id="18" dur="750"/>
                                        <p:tgtEl>
                                          <p:spTgt spid="9"/>
                                        </p:tgtEl>
                                        <p:attrNameLst>
                                          <p:attrName>ppt_y</p:attrName>
                                        </p:attrNameLst>
                                      </p:cBhvr>
                                      <p:tavLst>
                                        <p:tav tm="0">
                                          <p:val>
                                            <p:strVal val="ppt_y"/>
                                          </p:val>
                                        </p:tav>
                                        <p:tav tm="100000">
                                          <p:val>
                                            <p:strVal val="ppt_y"/>
                                          </p:val>
                                        </p:tav>
                                      </p:tavLst>
                                    </p:anim>
                                    <p:set>
                                      <p:cBhvr>
                                        <p:cTn id="19" dur="1" fill="hold">
                                          <p:stCondLst>
                                            <p:cond delay="749"/>
                                          </p:stCondLst>
                                        </p:cTn>
                                        <p:tgtEl>
                                          <p:spTgt spid="9"/>
                                        </p:tgtEl>
                                        <p:attrNameLst>
                                          <p:attrName>style.visibility</p:attrName>
                                        </p:attrNameLst>
                                      </p:cBhvr>
                                      <p:to>
                                        <p:strVal val="hidden"/>
                                      </p:to>
                                    </p:set>
                                  </p:childTnLst>
                                </p:cTn>
                              </p:par>
                              <p:par>
                                <p:cTn id="20" presetID="2" presetClass="exit" presetSubtype="2" fill="hold" nodeType="withEffect">
                                  <p:stCondLst>
                                    <p:cond delay="2000"/>
                                  </p:stCondLst>
                                  <p:childTnLst>
                                    <p:anim calcmode="lin" valueType="num">
                                      <p:cBhvr additive="base">
                                        <p:cTn id="21" dur="750"/>
                                        <p:tgtEl>
                                          <p:spTgt spid="10"/>
                                        </p:tgtEl>
                                        <p:attrNameLst>
                                          <p:attrName>ppt_x</p:attrName>
                                        </p:attrNameLst>
                                      </p:cBhvr>
                                      <p:tavLst>
                                        <p:tav tm="0">
                                          <p:val>
                                            <p:strVal val="ppt_x"/>
                                          </p:val>
                                        </p:tav>
                                        <p:tav tm="100000">
                                          <p:val>
                                            <p:strVal val="1+ppt_w/2"/>
                                          </p:val>
                                        </p:tav>
                                      </p:tavLst>
                                    </p:anim>
                                    <p:anim calcmode="lin" valueType="num">
                                      <p:cBhvr additive="base">
                                        <p:cTn id="22" dur="750"/>
                                        <p:tgtEl>
                                          <p:spTgt spid="10"/>
                                        </p:tgtEl>
                                        <p:attrNameLst>
                                          <p:attrName>ppt_y</p:attrName>
                                        </p:attrNameLst>
                                      </p:cBhvr>
                                      <p:tavLst>
                                        <p:tav tm="0">
                                          <p:val>
                                            <p:strVal val="ppt_y"/>
                                          </p:val>
                                        </p:tav>
                                        <p:tav tm="100000">
                                          <p:val>
                                            <p:strVal val="ppt_y"/>
                                          </p:val>
                                        </p:tav>
                                      </p:tavLst>
                                    </p:anim>
                                    <p:set>
                                      <p:cBhvr>
                                        <p:cTn id="23" dur="1" fill="hold">
                                          <p:stCondLst>
                                            <p:cond delay="74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C:\Users\Carmela\AppData\Local\Microsoft\Windows\INetCache\IE\DSP6AD9A\beask_carita_trist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0096" y="463915"/>
            <a:ext cx="1878773" cy="1897561"/>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3"/>
          <p:cNvSpPr txBox="1">
            <a:spLocks/>
          </p:cNvSpPr>
          <p:nvPr/>
        </p:nvSpPr>
        <p:spPr>
          <a:xfrm>
            <a:off x="228600" y="3284984"/>
            <a:ext cx="7315200" cy="1744216"/>
          </a:xfrm>
          <a:prstGeom prst="rect">
            <a:avLst/>
          </a:prstGeom>
          <a:noFill/>
          <a:ln>
            <a:noFill/>
          </a:ln>
        </p:spPr>
        <p:txBody>
          <a:bodyPr vert="horz" lIns="91440" tIns="45720" rIns="91440" bIns="45720" rtlCol="0" anchor="ctr">
            <a:normAutofit fontScale="25000" lnSpcReduction="20000"/>
            <a:scene3d>
              <a:camera prst="orthographicFront"/>
              <a:lightRig rig="soft" dir="t">
                <a:rot lat="0" lon="0" rev="17220000"/>
              </a:lightRig>
            </a:scene3d>
            <a:sp3d prstMaterial="softEdge"/>
          </a:bodyPr>
          <a:lstStyle/>
          <a:p>
            <a:pPr>
              <a:lnSpc>
                <a:spcPct val="87000"/>
              </a:lnSpc>
              <a:spcBef>
                <a:spcPct val="0"/>
              </a:spcBef>
              <a:defRPr lang="es-ES"/>
            </a:pPr>
            <a:r>
              <a:rPr lang="es-ES" sz="4400" dirty="0">
                <a:solidFill>
                  <a:srgbClr val="92D050"/>
                </a:solidFill>
              </a:rPr>
              <a:t/>
            </a:r>
            <a:br>
              <a:rPr lang="es-ES" sz="4400" dirty="0">
                <a:solidFill>
                  <a:srgbClr val="92D050"/>
                </a:solidFill>
              </a:rPr>
            </a:br>
            <a:endParaRPr lang="es-ES" sz="5600" b="1" dirty="0" smtClean="0">
              <a:solidFill>
                <a:srgbClr val="92D050"/>
              </a:solidFill>
              <a:latin typeface="Arial" pitchFamily="34" charset="0"/>
              <a:cs typeface="Arial" pitchFamily="34" charset="0"/>
            </a:endParaRPr>
          </a:p>
          <a:p>
            <a:pPr>
              <a:lnSpc>
                <a:spcPct val="87000"/>
              </a:lnSpc>
              <a:spcBef>
                <a:spcPct val="0"/>
              </a:spcBef>
              <a:defRPr lang="es-ES"/>
            </a:pPr>
            <a:endParaRPr lang="es-ES" sz="5600" b="1" dirty="0">
              <a:solidFill>
                <a:srgbClr val="92D050"/>
              </a:solidFill>
              <a:latin typeface="Arial" pitchFamily="34" charset="0"/>
              <a:cs typeface="Arial" pitchFamily="34" charset="0"/>
            </a:endParaRPr>
          </a:p>
          <a:p>
            <a:pPr>
              <a:lnSpc>
                <a:spcPct val="87000"/>
              </a:lnSpc>
              <a:spcBef>
                <a:spcPct val="0"/>
              </a:spcBef>
              <a:defRPr lang="es-ES"/>
            </a:pPr>
            <a:r>
              <a:rPr lang="es-ES" sz="5600" b="1" dirty="0" smtClean="0">
                <a:solidFill>
                  <a:srgbClr val="92D050"/>
                </a:solidFill>
                <a:latin typeface="Arial" pitchFamily="34" charset="0"/>
                <a:cs typeface="Arial" pitchFamily="34" charset="0"/>
              </a:rPr>
              <a:t>-Falta de autonomía para realizar analíticas, interconsultas, pruebas complementarias con demora en el resultado de las mismas y limitación en la prescripción de fármacos</a:t>
            </a:r>
          </a:p>
          <a:p>
            <a:pPr>
              <a:lnSpc>
                <a:spcPct val="87000"/>
              </a:lnSpc>
              <a:spcBef>
                <a:spcPct val="0"/>
              </a:spcBef>
              <a:defRPr lang="es-ES"/>
            </a:pPr>
            <a:endParaRPr lang="es-ES" sz="5600" b="1" dirty="0" smtClean="0">
              <a:solidFill>
                <a:srgbClr val="92D050"/>
              </a:solidFill>
              <a:latin typeface="Arial" pitchFamily="34" charset="0"/>
              <a:cs typeface="Arial" pitchFamily="34" charset="0"/>
            </a:endParaRPr>
          </a:p>
          <a:p>
            <a:pPr>
              <a:lnSpc>
                <a:spcPct val="87000"/>
              </a:lnSpc>
              <a:spcBef>
                <a:spcPct val="0"/>
              </a:spcBef>
              <a:defRPr lang="es-ES"/>
            </a:pPr>
            <a:r>
              <a:rPr lang="es-ES" sz="5600" b="1" dirty="0" smtClean="0">
                <a:solidFill>
                  <a:srgbClr val="92D050"/>
                </a:solidFill>
                <a:latin typeface="Arial" pitchFamily="34" charset="0"/>
                <a:cs typeface="Arial" pitchFamily="34" charset="0"/>
              </a:rPr>
              <a:t>-Mayor dificultad de acceso a cursos, talleres, congresos, etc.</a:t>
            </a:r>
          </a:p>
          <a:p>
            <a:pPr>
              <a:lnSpc>
                <a:spcPct val="87000"/>
              </a:lnSpc>
              <a:spcBef>
                <a:spcPct val="0"/>
              </a:spcBef>
              <a:defRPr lang="es-ES"/>
            </a:pPr>
            <a:endParaRPr lang="es-ES" sz="5600" b="1" dirty="0">
              <a:solidFill>
                <a:srgbClr val="92D050"/>
              </a:solidFill>
              <a:latin typeface="Arial" pitchFamily="34" charset="0"/>
              <a:cs typeface="Arial" pitchFamily="34" charset="0"/>
            </a:endParaRPr>
          </a:p>
          <a:p>
            <a:pPr>
              <a:lnSpc>
                <a:spcPct val="87000"/>
              </a:lnSpc>
              <a:spcBef>
                <a:spcPct val="0"/>
              </a:spcBef>
              <a:defRPr lang="es-ES"/>
            </a:pPr>
            <a:r>
              <a:rPr lang="es-ES" sz="5600" b="1" dirty="0" smtClean="0">
                <a:solidFill>
                  <a:srgbClr val="92D050"/>
                </a:solidFill>
                <a:latin typeface="Arial" pitchFamily="34" charset="0"/>
                <a:cs typeface="Arial" pitchFamily="34" charset="0"/>
              </a:rPr>
              <a:t>-Los familiares y en ocasiones los pacientes valoran más el diagnóstico y tratamiento en medio hospitalario que en el residencial</a:t>
            </a:r>
            <a:endParaRPr lang="es-ES" sz="5600" b="1" dirty="0">
              <a:solidFill>
                <a:srgbClr val="92D050"/>
              </a:solidFill>
              <a:latin typeface="Arial" pitchFamily="34" charset="0"/>
              <a:cs typeface="Arial" pitchFamily="34" charset="0"/>
            </a:endParaRPr>
          </a:p>
        </p:txBody>
      </p:sp>
      <p:pic>
        <p:nvPicPr>
          <p:cNvPr id="7" name="Picture 6"/>
          <p:cNvPicPr>
            <a:picLocks noChangeAspect="1"/>
          </p:cNvPicPr>
          <p:nvPr/>
        </p:nvPicPr>
        <p:blipFill>
          <a:blip r:embed="rId5" cstate="print"/>
          <a:stretch>
            <a:fillRect/>
          </a:stretch>
        </p:blipFill>
        <p:spPr>
          <a:xfrm>
            <a:off x="0" y="0"/>
            <a:ext cx="3498527" cy="2825393"/>
          </a:xfrm>
          <a:prstGeom prst="rect">
            <a:avLst/>
          </a:prstGeom>
        </p:spPr>
      </p:pic>
      <p:pic>
        <p:nvPicPr>
          <p:cNvPr id="8" name="Picture 7"/>
          <p:cNvPicPr>
            <a:picLocks noChangeAspect="1"/>
          </p:cNvPicPr>
          <p:nvPr/>
        </p:nvPicPr>
        <p:blipFill>
          <a:blip r:embed="rId6" cstate="print"/>
          <a:stretch>
            <a:fillRect/>
          </a:stretch>
        </p:blipFill>
        <p:spPr>
          <a:xfrm>
            <a:off x="3435612" y="0"/>
            <a:ext cx="5624418" cy="2825496"/>
          </a:xfrm>
          <a:prstGeom prst="rect">
            <a:avLst/>
          </a:prstGeom>
        </p:spPr>
      </p:pic>
      <p:pic>
        <p:nvPicPr>
          <p:cNvPr id="9" name="Picture 8"/>
          <p:cNvPicPr>
            <a:picLocks noChangeAspect="1"/>
          </p:cNvPicPr>
          <p:nvPr/>
        </p:nvPicPr>
        <p:blipFill>
          <a:blip r:embed="rId7" cstate="print"/>
          <a:stretch>
            <a:fillRect/>
          </a:stretch>
        </p:blipFill>
        <p:spPr>
          <a:xfrm>
            <a:off x="16404" y="2823111"/>
            <a:ext cx="7668994" cy="2296266"/>
          </a:xfrm>
          <a:prstGeom prst="rect">
            <a:avLst/>
          </a:prstGeom>
        </p:spPr>
      </p:pic>
      <p:pic>
        <p:nvPicPr>
          <p:cNvPr id="10" name="Picture 9"/>
          <p:cNvPicPr>
            <a:picLocks noChangeAspect="1"/>
          </p:cNvPicPr>
          <p:nvPr/>
        </p:nvPicPr>
        <p:blipFill>
          <a:blip r:embed="rId8" cstate="print"/>
          <a:stretch>
            <a:fillRect/>
          </a:stretch>
        </p:blipFill>
        <p:spPr>
          <a:xfrm>
            <a:off x="7662119" y="2819400"/>
            <a:ext cx="1461333" cy="2293850"/>
          </a:xfrm>
          <a:prstGeom prst="rect">
            <a:avLst/>
          </a:prstGeom>
        </p:spPr>
      </p:pic>
      <p:sp>
        <p:nvSpPr>
          <p:cNvPr id="6" name="Rectangle 5"/>
          <p:cNvSpPr/>
          <p:nvPr/>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47F28"/>
              </a:solidFill>
            </a:endParaRPr>
          </a:p>
        </p:txBody>
      </p:sp>
      <p:grpSp>
        <p:nvGrpSpPr>
          <p:cNvPr id="20" name="Group 19"/>
          <p:cNvGrpSpPr/>
          <p:nvPr/>
        </p:nvGrpSpPr>
        <p:grpSpPr>
          <a:xfrm>
            <a:off x="0" y="5089818"/>
            <a:ext cx="9144000" cy="1768182"/>
            <a:chOff x="0" y="5089818"/>
            <a:chExt cx="9144000" cy="1768182"/>
          </a:xfrm>
        </p:grpSpPr>
        <p:pic>
          <p:nvPicPr>
            <p:cNvPr id="11" name="Picture 10"/>
            <p:cNvPicPr>
              <a:picLocks/>
            </p:cNvPicPr>
            <p:nvPr/>
          </p:nvPicPr>
          <p:blipFill>
            <a:blip r:embed="rId9" cstate="print"/>
            <a:stretch>
              <a:fillRect/>
            </a:stretch>
          </p:blipFill>
          <p:spPr>
            <a:xfrm>
              <a:off x="24064" y="5089818"/>
              <a:ext cx="9098280" cy="1737360"/>
            </a:xfrm>
            <a:prstGeom prst="rect">
              <a:avLst/>
            </a:prstGeom>
          </p:spPr>
        </p:pic>
        <p:sp>
          <p:nvSpPr>
            <p:cNvPr id="16" name="Rectangle 15"/>
            <p:cNvSpPr/>
            <p:nvPr/>
          </p:nvSpPr>
          <p:spPr>
            <a:xfrm>
              <a:off x="0" y="518160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angle 16"/>
            <p:cNvSpPr/>
            <p:nvPr/>
          </p:nvSpPr>
          <p:spPr>
            <a:xfrm rot="5400000">
              <a:off x="4537710" y="2251710"/>
              <a:ext cx="6858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angle 18"/>
            <p:cNvSpPr/>
            <p:nvPr/>
          </p:nvSpPr>
          <p:spPr>
            <a:xfrm>
              <a:off x="9098281" y="515874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8" name="2 Título"/>
          <p:cNvSpPr txBox="1">
            <a:spLocks/>
          </p:cNvSpPr>
          <p:nvPr/>
        </p:nvSpPr>
        <p:spPr>
          <a:xfrm>
            <a:off x="-580" y="2825393"/>
            <a:ext cx="7796780" cy="914400"/>
          </a:xfrm>
          <a:prstGeom prst="rect">
            <a:avLst/>
          </a:prstGeom>
        </p:spPr>
        <p:txBody>
          <a:bodyPr>
            <a:noAutofit/>
          </a:bodyPr>
          <a:lstStyle>
            <a:lvl1pPr algn="ctr" defTabSz="914400" rtl="0" eaLnBrk="1" latinLnBrk="0" hangingPunct="1">
              <a:spcBef>
                <a:spcPct val="0"/>
              </a:spcBef>
              <a:buNone/>
              <a:defRPr kumimoji="0" lang="es-ES" sz="4400" kern="1200">
                <a:solidFill>
                  <a:schemeClr val="tx1"/>
                </a:solidFill>
                <a:latin typeface="+mj-lt"/>
                <a:ea typeface="+mj-ea"/>
                <a:cs typeface="+mj-cs"/>
              </a:defRPr>
            </a:lvl1pPr>
          </a:lstStyle>
          <a:p>
            <a:r>
              <a:rPr lang="es-ES" sz="3200" b="1" dirty="0" smtClean="0">
                <a:solidFill>
                  <a:schemeClr val="bg1"/>
                </a:solidFill>
                <a:latin typeface="Arial" panose="020B0604020202020204" pitchFamily="34" charset="0"/>
                <a:cs typeface="Arial" panose="020B0604020202020204" pitchFamily="34" charset="0"/>
              </a:rPr>
              <a:t>Lo negativo del trabajo en Residencia</a:t>
            </a:r>
            <a:endParaRPr lang="es-ES" sz="3200" b="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484677489"/>
      </p:ext>
    </p:extLst>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6"/>
                                        </p:tgtEl>
                                      </p:cBhvr>
                                    </p:animEffect>
                                    <p:set>
                                      <p:cBhvr>
                                        <p:cTn id="7" dur="1" fill="hold">
                                          <p:stCondLst>
                                            <p:cond delay="9"/>
                                          </p:stCondLst>
                                        </p:cTn>
                                        <p:tgtEl>
                                          <p:spTgt spid="6"/>
                                        </p:tgtEl>
                                        <p:attrNameLst>
                                          <p:attrName>style.visibility</p:attrName>
                                        </p:attrNameLst>
                                      </p:cBhvr>
                                      <p:to>
                                        <p:strVal val="hidden"/>
                                      </p:to>
                                    </p:set>
                                  </p:childTnLst>
                                </p:cTn>
                              </p:par>
                              <p:par>
                                <p:cTn id="8" presetID="2" presetClass="exit" presetSubtype="9" fill="hold" nodeType="withEffect">
                                  <p:stCondLst>
                                    <p:cond delay="2000"/>
                                  </p:stCondLst>
                                  <p:childTnLst>
                                    <p:anim calcmode="lin" valueType="num">
                                      <p:cBhvr additive="base">
                                        <p:cTn id="9" dur="750"/>
                                        <p:tgtEl>
                                          <p:spTgt spid="7"/>
                                        </p:tgtEl>
                                        <p:attrNameLst>
                                          <p:attrName>ppt_x</p:attrName>
                                        </p:attrNameLst>
                                      </p:cBhvr>
                                      <p:tavLst>
                                        <p:tav tm="0">
                                          <p:val>
                                            <p:strVal val="ppt_x"/>
                                          </p:val>
                                        </p:tav>
                                        <p:tav tm="100000">
                                          <p:val>
                                            <p:strVal val="0-ppt_w/2"/>
                                          </p:val>
                                        </p:tav>
                                      </p:tavLst>
                                    </p:anim>
                                    <p:anim calcmode="lin" valueType="num">
                                      <p:cBhvr additive="base">
                                        <p:cTn id="10" dur="750"/>
                                        <p:tgtEl>
                                          <p:spTgt spid="7"/>
                                        </p:tgtEl>
                                        <p:attrNameLst>
                                          <p:attrName>ppt_y</p:attrName>
                                        </p:attrNameLst>
                                      </p:cBhvr>
                                      <p:tavLst>
                                        <p:tav tm="0">
                                          <p:val>
                                            <p:strVal val="ppt_y"/>
                                          </p:val>
                                        </p:tav>
                                        <p:tav tm="100000">
                                          <p:val>
                                            <p:strVal val="0-ppt_h/2"/>
                                          </p:val>
                                        </p:tav>
                                      </p:tavLst>
                                    </p:anim>
                                    <p:set>
                                      <p:cBhvr>
                                        <p:cTn id="11" dur="1" fill="hold">
                                          <p:stCondLst>
                                            <p:cond delay="749"/>
                                          </p:stCondLst>
                                        </p:cTn>
                                        <p:tgtEl>
                                          <p:spTgt spid="7"/>
                                        </p:tgtEl>
                                        <p:attrNameLst>
                                          <p:attrName>style.visibility</p:attrName>
                                        </p:attrNameLst>
                                      </p:cBhvr>
                                      <p:to>
                                        <p:strVal val="hidden"/>
                                      </p:to>
                                    </p:set>
                                  </p:childTnLst>
                                </p:cTn>
                              </p:par>
                              <p:par>
                                <p:cTn id="12" presetID="2" presetClass="exit" presetSubtype="3" fill="hold" nodeType="withEffect">
                                  <p:stCondLst>
                                    <p:cond delay="2000"/>
                                  </p:stCondLst>
                                  <p:childTnLst>
                                    <p:anim calcmode="lin" valueType="num">
                                      <p:cBhvr additive="base">
                                        <p:cTn id="13" dur="750"/>
                                        <p:tgtEl>
                                          <p:spTgt spid="8"/>
                                        </p:tgtEl>
                                        <p:attrNameLst>
                                          <p:attrName>ppt_x</p:attrName>
                                        </p:attrNameLst>
                                      </p:cBhvr>
                                      <p:tavLst>
                                        <p:tav tm="0">
                                          <p:val>
                                            <p:strVal val="ppt_x"/>
                                          </p:val>
                                        </p:tav>
                                        <p:tav tm="100000">
                                          <p:val>
                                            <p:strVal val="1+ppt_w/2"/>
                                          </p:val>
                                        </p:tav>
                                      </p:tavLst>
                                    </p:anim>
                                    <p:anim calcmode="lin" valueType="num">
                                      <p:cBhvr additive="base">
                                        <p:cTn id="14" dur="750"/>
                                        <p:tgtEl>
                                          <p:spTgt spid="8"/>
                                        </p:tgtEl>
                                        <p:attrNameLst>
                                          <p:attrName>ppt_y</p:attrName>
                                        </p:attrNameLst>
                                      </p:cBhvr>
                                      <p:tavLst>
                                        <p:tav tm="0">
                                          <p:val>
                                            <p:strVal val="ppt_y"/>
                                          </p:val>
                                        </p:tav>
                                        <p:tav tm="100000">
                                          <p:val>
                                            <p:strVal val="0-ppt_h/2"/>
                                          </p:val>
                                        </p:tav>
                                      </p:tavLst>
                                    </p:anim>
                                    <p:set>
                                      <p:cBhvr>
                                        <p:cTn id="15" dur="1" fill="hold">
                                          <p:stCondLst>
                                            <p:cond delay="749"/>
                                          </p:stCondLst>
                                        </p:cTn>
                                        <p:tgtEl>
                                          <p:spTgt spid="8"/>
                                        </p:tgtEl>
                                        <p:attrNameLst>
                                          <p:attrName>style.visibility</p:attrName>
                                        </p:attrNameLst>
                                      </p:cBhvr>
                                      <p:to>
                                        <p:strVal val="hidden"/>
                                      </p:to>
                                    </p:set>
                                  </p:childTnLst>
                                </p:cTn>
                              </p:par>
                              <p:par>
                                <p:cTn id="16" presetID="2" presetClass="exit" presetSubtype="8" fill="hold" nodeType="withEffect">
                                  <p:stCondLst>
                                    <p:cond delay="2000"/>
                                  </p:stCondLst>
                                  <p:childTnLst>
                                    <p:anim calcmode="lin" valueType="num">
                                      <p:cBhvr additive="base">
                                        <p:cTn id="17" dur="750"/>
                                        <p:tgtEl>
                                          <p:spTgt spid="9"/>
                                        </p:tgtEl>
                                        <p:attrNameLst>
                                          <p:attrName>ppt_x</p:attrName>
                                        </p:attrNameLst>
                                      </p:cBhvr>
                                      <p:tavLst>
                                        <p:tav tm="0">
                                          <p:val>
                                            <p:strVal val="ppt_x"/>
                                          </p:val>
                                        </p:tav>
                                        <p:tav tm="100000">
                                          <p:val>
                                            <p:strVal val="0-ppt_w/2"/>
                                          </p:val>
                                        </p:tav>
                                      </p:tavLst>
                                    </p:anim>
                                    <p:anim calcmode="lin" valueType="num">
                                      <p:cBhvr additive="base">
                                        <p:cTn id="18" dur="750"/>
                                        <p:tgtEl>
                                          <p:spTgt spid="9"/>
                                        </p:tgtEl>
                                        <p:attrNameLst>
                                          <p:attrName>ppt_y</p:attrName>
                                        </p:attrNameLst>
                                      </p:cBhvr>
                                      <p:tavLst>
                                        <p:tav tm="0">
                                          <p:val>
                                            <p:strVal val="ppt_y"/>
                                          </p:val>
                                        </p:tav>
                                        <p:tav tm="100000">
                                          <p:val>
                                            <p:strVal val="ppt_y"/>
                                          </p:val>
                                        </p:tav>
                                      </p:tavLst>
                                    </p:anim>
                                    <p:set>
                                      <p:cBhvr>
                                        <p:cTn id="19" dur="1" fill="hold">
                                          <p:stCondLst>
                                            <p:cond delay="749"/>
                                          </p:stCondLst>
                                        </p:cTn>
                                        <p:tgtEl>
                                          <p:spTgt spid="9"/>
                                        </p:tgtEl>
                                        <p:attrNameLst>
                                          <p:attrName>style.visibility</p:attrName>
                                        </p:attrNameLst>
                                      </p:cBhvr>
                                      <p:to>
                                        <p:strVal val="hidden"/>
                                      </p:to>
                                    </p:set>
                                  </p:childTnLst>
                                </p:cTn>
                              </p:par>
                              <p:par>
                                <p:cTn id="20" presetID="2" presetClass="exit" presetSubtype="2" fill="hold" nodeType="withEffect">
                                  <p:stCondLst>
                                    <p:cond delay="2000"/>
                                  </p:stCondLst>
                                  <p:childTnLst>
                                    <p:anim calcmode="lin" valueType="num">
                                      <p:cBhvr additive="base">
                                        <p:cTn id="21" dur="750"/>
                                        <p:tgtEl>
                                          <p:spTgt spid="10"/>
                                        </p:tgtEl>
                                        <p:attrNameLst>
                                          <p:attrName>ppt_x</p:attrName>
                                        </p:attrNameLst>
                                      </p:cBhvr>
                                      <p:tavLst>
                                        <p:tav tm="0">
                                          <p:val>
                                            <p:strVal val="ppt_x"/>
                                          </p:val>
                                        </p:tav>
                                        <p:tav tm="100000">
                                          <p:val>
                                            <p:strVal val="1+ppt_w/2"/>
                                          </p:val>
                                        </p:tav>
                                      </p:tavLst>
                                    </p:anim>
                                    <p:anim calcmode="lin" valueType="num">
                                      <p:cBhvr additive="base">
                                        <p:cTn id="22" dur="750"/>
                                        <p:tgtEl>
                                          <p:spTgt spid="10"/>
                                        </p:tgtEl>
                                        <p:attrNameLst>
                                          <p:attrName>ppt_y</p:attrName>
                                        </p:attrNameLst>
                                      </p:cBhvr>
                                      <p:tavLst>
                                        <p:tav tm="0">
                                          <p:val>
                                            <p:strVal val="ppt_y"/>
                                          </p:val>
                                        </p:tav>
                                        <p:tav tm="100000">
                                          <p:val>
                                            <p:strVal val="ppt_y"/>
                                          </p:val>
                                        </p:tav>
                                      </p:tavLst>
                                    </p:anim>
                                    <p:set>
                                      <p:cBhvr>
                                        <p:cTn id="23" dur="1" fill="hold">
                                          <p:stCondLst>
                                            <p:cond delay="74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7886"/>
          </a:xfrm>
          <a:prstGeom prst="rect">
            <a:avLst/>
          </a:prstGeom>
          <a:noFill/>
        </p:spPr>
        <p:txBody>
          <a:bodyPr wrap="square" rtlCol="0">
            <a:normAutofit/>
          </a:bodyPr>
          <a:lstStyle/>
          <a:p>
            <a:r>
              <a:rPr lang="es-ES" sz="4000" b="1" dirty="0" smtClean="0">
                <a:solidFill>
                  <a:schemeClr val="tx1">
                    <a:lumMod val="85000"/>
                    <a:lumOff val="15000"/>
                  </a:schemeClr>
                </a:solidFill>
                <a:latin typeface="+mj-lt"/>
              </a:rPr>
              <a:t>Esquema</a:t>
            </a:r>
            <a:endParaRPr lang="es-ES" sz="4000" dirty="0">
              <a:solidFill>
                <a:schemeClr val="tx1">
                  <a:lumMod val="50000"/>
                  <a:lumOff val="50000"/>
                </a:schemeClr>
              </a:solidFill>
              <a:latin typeface="+mj-lt"/>
              <a:cs typeface="Arial" pitchFamily="34" charset="0"/>
            </a:endParaRPr>
          </a:p>
        </p:txBody>
      </p:sp>
      <p:cxnSp>
        <p:nvCxnSpPr>
          <p:cNvPr id="10" name="Straight Connector 9"/>
          <p:cNvCxnSpPr/>
          <p:nvPr/>
        </p:nvCxnSpPr>
        <p:spPr>
          <a:xfrm>
            <a:off x="1905000" y="2936809"/>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0711" y="5127978"/>
            <a:ext cx="7973935" cy="400110"/>
          </a:xfrm>
          <a:prstGeom prst="rect">
            <a:avLst/>
          </a:prstGeom>
          <a:noFill/>
        </p:spPr>
        <p:txBody>
          <a:bodyPr wrap="none" rtlCol="0">
            <a:normAutofit/>
          </a:bodyPr>
          <a:lstStyle/>
          <a:p>
            <a:pPr algn="r"/>
            <a:r>
              <a:rPr lang="es-ES" sz="2000" b="1" dirty="0" smtClean="0">
                <a:solidFill>
                  <a:schemeClr val="tx1">
                    <a:lumMod val="75000"/>
                    <a:lumOff val="25000"/>
                  </a:schemeClr>
                </a:solidFill>
              </a:rPr>
              <a:t>Trabajo en Residencias</a:t>
            </a:r>
            <a:endParaRPr lang="es-ES" sz="2000" b="1" dirty="0">
              <a:solidFill>
                <a:schemeClr val="tx1">
                  <a:lumMod val="75000"/>
                  <a:lumOff val="25000"/>
                </a:schemeClr>
              </a:solidFill>
            </a:endParaRPr>
          </a:p>
        </p:txBody>
      </p:sp>
      <p:sp>
        <p:nvSpPr>
          <p:cNvPr id="12" name="Rectangle 11"/>
          <p:cNvSpPr/>
          <p:nvPr/>
        </p:nvSpPr>
        <p:spPr>
          <a:xfrm>
            <a:off x="8686800" y="528448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srgbClr val="FF6600"/>
                </a:solidFill>
              </a:rPr>
              <a:t>           </a:t>
            </a:r>
          </a:p>
        </p:txBody>
      </p:sp>
      <p:grpSp>
        <p:nvGrpSpPr>
          <p:cNvPr id="26" name="Group 25"/>
          <p:cNvGrpSpPr/>
          <p:nvPr/>
        </p:nvGrpSpPr>
        <p:grpSpPr>
          <a:xfrm>
            <a:off x="718212" y="1557456"/>
            <a:ext cx="2144976" cy="2708434"/>
            <a:chOff x="718212" y="1557456"/>
            <a:chExt cx="2144976" cy="2708434"/>
          </a:xfrm>
        </p:grpSpPr>
        <p:sp>
          <p:nvSpPr>
            <p:cNvPr id="6"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14" name="TextBox 13"/>
            <p:cNvSpPr txBox="1"/>
            <p:nvPr/>
          </p:nvSpPr>
          <p:spPr>
            <a:xfrm>
              <a:off x="1121392" y="1557456"/>
              <a:ext cx="1219200" cy="2708434"/>
            </a:xfrm>
            <a:prstGeom prst="rect">
              <a:avLst/>
            </a:prstGeom>
            <a:noFill/>
          </p:spPr>
          <p:txBody>
            <a:bodyPr wrap="square" rtlCol="0">
              <a:spAutoFit/>
            </a:bodyPr>
            <a:lstStyle/>
            <a:p>
              <a:r>
                <a:rPr lang="es-ES" sz="17000" b="1" dirty="0">
                  <a:solidFill>
                    <a:srgbClr val="F26200">
                      <a:alpha val="40000"/>
                    </a:srgbClr>
                  </a:solidFill>
                  <a:latin typeface="+mj-lt"/>
                  <a:cs typeface="Arial" pitchFamily="34" charset="0"/>
                </a:rPr>
                <a:t>1</a:t>
              </a:r>
            </a:p>
          </p:txBody>
        </p:sp>
        <p:sp>
          <p:nvSpPr>
            <p:cNvPr id="13" name="TextBox 12"/>
            <p:cNvSpPr txBox="1"/>
            <p:nvPr/>
          </p:nvSpPr>
          <p:spPr>
            <a:xfrm>
              <a:off x="718212" y="2666897"/>
              <a:ext cx="2144976" cy="906053"/>
            </a:xfrm>
            <a:prstGeom prst="rect">
              <a:avLst/>
            </a:prstGeom>
            <a:noFill/>
          </p:spPr>
          <p:txBody>
            <a:bodyPr wrap="square" rtlCol="0">
              <a:normAutofit fontScale="77500" lnSpcReduction="20000"/>
            </a:bodyPr>
            <a:lstStyle/>
            <a:p>
              <a:pPr algn="ctr">
                <a:lnSpc>
                  <a:spcPct val="80000"/>
                </a:lnSpc>
              </a:pPr>
              <a:r>
                <a:rPr lang="es-ES" sz="2400" b="1" spc="60" dirty="0" smtClean="0">
                  <a:solidFill>
                    <a:schemeClr val="bg1"/>
                  </a:solidFill>
                  <a:effectLst>
                    <a:outerShdw blurRad="50800" dist="25400" dir="5400000" algn="t" rotWithShape="0">
                      <a:prstClr val="black">
                        <a:alpha val="15000"/>
                      </a:prstClr>
                    </a:outerShdw>
                  </a:effectLst>
                </a:rPr>
                <a:t>¿Qué tipo de personas mayores hay ingresadas en la Residencias?</a:t>
              </a:r>
              <a:endParaRPr lang="es-ES" sz="2400" b="1" spc="60" dirty="0">
                <a:solidFill>
                  <a:schemeClr val="bg1"/>
                </a:solidFill>
                <a:effectLst>
                  <a:outerShdw blurRad="50800" dist="25400" dir="5400000" algn="t" rotWithShape="0">
                    <a:prstClr val="black">
                      <a:alpha val="15000"/>
                    </a:prstClr>
                  </a:outerShdw>
                </a:effectLst>
              </a:endParaRPr>
            </a:p>
          </p:txBody>
        </p:sp>
        <p:sp>
          <p:nvSpPr>
            <p:cNvPr id="19" name="Oval 18"/>
            <p:cNvSpPr/>
            <p:nvPr/>
          </p:nvSpPr>
          <p:spPr>
            <a:xfrm>
              <a:off x="1005328" y="1946209"/>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grpSp>
      <p:grpSp>
        <p:nvGrpSpPr>
          <p:cNvPr id="23" name="Group 22"/>
          <p:cNvGrpSpPr/>
          <p:nvPr/>
        </p:nvGrpSpPr>
        <p:grpSpPr>
          <a:xfrm>
            <a:off x="3543300" y="1653281"/>
            <a:ext cx="2057400" cy="2708434"/>
            <a:chOff x="3543300" y="1591943"/>
            <a:chExt cx="2057400" cy="2708434"/>
          </a:xfrm>
        </p:grpSpPr>
        <p:sp>
          <p:nvSpPr>
            <p:cNvPr id="4"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15" name="TextBox 14"/>
            <p:cNvSpPr txBox="1"/>
            <p:nvPr/>
          </p:nvSpPr>
          <p:spPr>
            <a:xfrm>
              <a:off x="3933968" y="1591943"/>
              <a:ext cx="1219200" cy="2708434"/>
            </a:xfrm>
            <a:prstGeom prst="rect">
              <a:avLst/>
            </a:prstGeom>
            <a:noFill/>
          </p:spPr>
          <p:txBody>
            <a:bodyPr wrap="square" rtlCol="0">
              <a:spAutoFit/>
            </a:bodyPr>
            <a:lstStyle/>
            <a:p>
              <a:r>
                <a:rPr lang="es-ES" sz="17000" b="1" dirty="0">
                  <a:solidFill>
                    <a:srgbClr val="2A7A9E">
                      <a:alpha val="40000"/>
                    </a:srgbClr>
                  </a:solidFill>
                  <a:latin typeface="+mj-lt"/>
                  <a:cs typeface="Arial" pitchFamily="34" charset="0"/>
                </a:rPr>
                <a:t>2</a:t>
              </a:r>
            </a:p>
          </p:txBody>
        </p:sp>
        <p:sp>
          <p:nvSpPr>
            <p:cNvPr id="16" name="TextBox 15"/>
            <p:cNvSpPr txBox="1"/>
            <p:nvPr/>
          </p:nvSpPr>
          <p:spPr>
            <a:xfrm>
              <a:off x="3543300" y="2701385"/>
              <a:ext cx="1989732" cy="810228"/>
            </a:xfrm>
            <a:prstGeom prst="rect">
              <a:avLst/>
            </a:prstGeom>
            <a:noFill/>
          </p:spPr>
          <p:txBody>
            <a:bodyPr wrap="square" rtlCol="0">
              <a:normAutofit fontScale="77500" lnSpcReduction="20000"/>
            </a:bodyPr>
            <a:lstStyle/>
            <a:p>
              <a:pPr algn="ctr">
                <a:lnSpc>
                  <a:spcPct val="80000"/>
                </a:lnSpc>
              </a:pPr>
              <a:r>
                <a:rPr lang="es-ES" sz="2300" b="1" spc="60" dirty="0" smtClean="0">
                  <a:solidFill>
                    <a:schemeClr val="bg1"/>
                  </a:solidFill>
                  <a:effectLst>
                    <a:outerShdw blurRad="50800" dist="25400" dir="5400000" algn="t" rotWithShape="0">
                      <a:prstClr val="black">
                        <a:alpha val="15000"/>
                      </a:prstClr>
                    </a:outerShdw>
                  </a:effectLst>
                </a:rPr>
                <a:t>Tipo de Residencias.  Formas de acceso.</a:t>
              </a:r>
              <a:endParaRPr lang="es-ES" sz="2300" b="1" spc="60" dirty="0">
                <a:solidFill>
                  <a:schemeClr val="bg1"/>
                </a:solidFill>
                <a:effectLst>
                  <a:outerShdw blurRad="50800" dist="25400" dir="5400000" algn="t" rotWithShape="0">
                    <a:prstClr val="black">
                      <a:alpha val="15000"/>
                    </a:prstClr>
                  </a:outerShdw>
                </a:effectLst>
              </a:endParaRPr>
            </a:p>
          </p:txBody>
        </p:sp>
        <p:sp>
          <p:nvSpPr>
            <p:cNvPr id="20" name="Oval 19"/>
            <p:cNvSpPr/>
            <p:nvPr/>
          </p:nvSpPr>
          <p:spPr>
            <a:xfrm>
              <a:off x="3780264" y="1943111"/>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grpSp>
      <p:grpSp>
        <p:nvGrpSpPr>
          <p:cNvPr id="24" name="Group 23"/>
          <p:cNvGrpSpPr/>
          <p:nvPr/>
        </p:nvGrpSpPr>
        <p:grpSpPr>
          <a:xfrm>
            <a:off x="6228184" y="1653281"/>
            <a:ext cx="2185541" cy="2708434"/>
            <a:chOff x="6206106" y="1587511"/>
            <a:chExt cx="2185541" cy="2708434"/>
          </a:xfrm>
        </p:grpSpPr>
        <p:sp>
          <p:nvSpPr>
            <p:cNvPr id="5"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17" name="TextBox 16"/>
            <p:cNvSpPr txBox="1"/>
            <p:nvPr/>
          </p:nvSpPr>
          <p:spPr>
            <a:xfrm>
              <a:off x="6721604" y="1587511"/>
              <a:ext cx="1219200" cy="2708434"/>
            </a:xfrm>
            <a:prstGeom prst="rect">
              <a:avLst/>
            </a:prstGeom>
            <a:noFill/>
          </p:spPr>
          <p:txBody>
            <a:bodyPr wrap="square" rtlCol="0">
              <a:spAutoFit/>
            </a:bodyPr>
            <a:lstStyle/>
            <a:p>
              <a:r>
                <a:rPr lang="es-ES" sz="17000" b="1" dirty="0">
                  <a:solidFill>
                    <a:srgbClr val="65B131">
                      <a:alpha val="64000"/>
                    </a:srgbClr>
                  </a:solidFill>
                  <a:latin typeface="+mj-lt"/>
                  <a:cs typeface="Arial" pitchFamily="34" charset="0"/>
                </a:rPr>
                <a:t>3</a:t>
              </a:r>
            </a:p>
          </p:txBody>
        </p:sp>
        <p:sp>
          <p:nvSpPr>
            <p:cNvPr id="18" name="TextBox 17"/>
            <p:cNvSpPr txBox="1"/>
            <p:nvPr/>
          </p:nvSpPr>
          <p:spPr>
            <a:xfrm>
              <a:off x="6206106" y="2586380"/>
              <a:ext cx="2185541" cy="1064882"/>
            </a:xfrm>
            <a:prstGeom prst="rect">
              <a:avLst/>
            </a:prstGeom>
            <a:noFill/>
          </p:spPr>
          <p:txBody>
            <a:bodyPr wrap="square" rtlCol="0">
              <a:normAutofit fontScale="85000" lnSpcReduction="20000"/>
            </a:bodyPr>
            <a:lstStyle/>
            <a:p>
              <a:pPr algn="ctr">
                <a:lnSpc>
                  <a:spcPct val="80000"/>
                </a:lnSpc>
              </a:pPr>
              <a:r>
                <a:rPr lang="es-ES" sz="2300" b="1" spc="60" dirty="0" smtClean="0">
                  <a:solidFill>
                    <a:schemeClr val="bg1"/>
                  </a:solidFill>
                  <a:effectLst>
                    <a:outerShdw blurRad="50800" dist="25400" dir="5400000" algn="t" rotWithShape="0">
                      <a:prstClr val="black">
                        <a:alpha val="15000"/>
                      </a:prstClr>
                    </a:outerShdw>
                  </a:effectLst>
                </a:rPr>
                <a:t>Lo positivo y lo negativo </a:t>
              </a:r>
              <a:r>
                <a:rPr lang="es-ES" sz="2300" b="1" dirty="0" smtClean="0">
                  <a:solidFill>
                    <a:schemeClr val="bg1"/>
                  </a:solidFill>
                  <a:effectLst>
                    <a:outerShdw blurRad="50800" dist="25400" dir="5400000" algn="t" rotWithShape="0">
                      <a:prstClr val="black">
                        <a:alpha val="15000"/>
                      </a:prstClr>
                    </a:outerShdw>
                  </a:effectLst>
                </a:rPr>
                <a:t>de trabajar  en Residencias. Recursos</a:t>
              </a:r>
              <a:endParaRPr lang="es-ES" sz="2300" b="1" dirty="0">
                <a:solidFill>
                  <a:schemeClr val="bg1"/>
                </a:solidFill>
                <a:effectLst>
                  <a:outerShdw blurRad="50800" dist="25400" dir="5400000" algn="t" rotWithShape="0">
                    <a:prstClr val="black">
                      <a:alpha val="15000"/>
                    </a:prstClr>
                  </a:outerShdw>
                </a:effectLst>
              </a:endParaRPr>
            </a:p>
          </p:txBody>
        </p:sp>
        <p:sp>
          <p:nvSpPr>
            <p:cNvPr id="21" name="Oval 20"/>
            <p:cNvSpPr/>
            <p:nvPr/>
          </p:nvSpPr>
          <p:spPr>
            <a:xfrm>
              <a:off x="6539468" y="2019198"/>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grpSp>
    </p:spTree>
    <p:custDataLst>
      <p:tags r:id="rId1"/>
    </p:custDataLst>
    <p:extLst>
      <p:ext uri="{BB962C8B-B14F-4D97-AF65-F5344CB8AC3E}">
        <p14:creationId xmlns:p14="http://schemas.microsoft.com/office/powerpoint/2010/main" val="2924722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ppt_x"/>
                                          </p:val>
                                        </p:tav>
                                        <p:tav tm="100000">
                                          <p:val>
                                            <p:strVal val="#ppt_x"/>
                                          </p:val>
                                        </p:tav>
                                      </p:tavLst>
                                    </p:anim>
                                    <p:anim calcmode="lin" valueType="num">
                                      <p:cBhvr additive="base">
                                        <p:cTn id="1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ppt_x"/>
                                          </p:val>
                                        </p:tav>
                                        <p:tav tm="100000">
                                          <p:val>
                                            <p:strVal val="#ppt_x"/>
                                          </p:val>
                                        </p:tav>
                                      </p:tavLst>
                                    </p:anim>
                                    <p:anim calcmode="lin" valueType="num">
                                      <p:cBhvr additive="base">
                                        <p:cTn id="2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Recursos</a:t>
            </a:r>
            <a:endParaRPr lang="es-ES" dirty="0"/>
          </a:p>
        </p:txBody>
      </p:sp>
      <p:sp>
        <p:nvSpPr>
          <p:cNvPr id="3" name="2 Marcador de contenido"/>
          <p:cNvSpPr>
            <a:spLocks noGrp="1"/>
          </p:cNvSpPr>
          <p:nvPr>
            <p:ph idx="1"/>
          </p:nvPr>
        </p:nvSpPr>
        <p:spPr/>
        <p:txBody>
          <a:bodyPr/>
          <a:lstStyle/>
          <a:p>
            <a:r>
              <a:rPr lang="es-ES" dirty="0" smtClean="0"/>
              <a:t>Dependen del tipo de </a:t>
            </a:r>
            <a:r>
              <a:rPr lang="es-ES" smtClean="0"/>
              <a:t>Residencia </a:t>
            </a:r>
            <a:endParaRPr lang="es-ES" dirty="0" smtClean="0"/>
          </a:p>
          <a:p>
            <a:r>
              <a:rPr lang="es-ES" dirty="0" smtClean="0"/>
              <a:t>Recursos Humanos: Equipo multidisciplinar: fisioterapeuta, psicólogo, terapeuta ocupacional, trabajador social, DUE y médico. En algunas dietista</a:t>
            </a:r>
          </a:p>
          <a:p>
            <a:r>
              <a:rPr lang="es-ES" dirty="0" smtClean="0"/>
              <a:t>Recursos </a:t>
            </a:r>
            <a:r>
              <a:rPr lang="es-ES" dirty="0" smtClean="0"/>
              <a:t>Sanitarios</a:t>
            </a:r>
          </a:p>
          <a:p>
            <a:endParaRPr lang="es-ES" dirty="0"/>
          </a:p>
        </p:txBody>
      </p:sp>
    </p:spTree>
    <p:extLst>
      <p:ext uri="{BB962C8B-B14F-4D97-AF65-F5344CB8AC3E}">
        <p14:creationId xmlns:p14="http://schemas.microsoft.com/office/powerpoint/2010/main" val="7561859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p:txBody>
          <a:bodyPr/>
          <a:lstStyle/>
          <a:p>
            <a:endParaRPr lang="es-ES" dirty="0"/>
          </a:p>
        </p:txBody>
      </p:sp>
      <p:pic>
        <p:nvPicPr>
          <p:cNvPr id="14" name="Picture 2" descr="D:\cuadroVanGogh.jpg"/>
          <p:cNvPicPr>
            <a:picLocks noGrp="1" noChangeAspect="1" noChangeArrowheads="1"/>
          </p:cNvPicPr>
          <p:nvPr>
            <p:ph type="pic" idx="1"/>
          </p:nvPr>
        </p:nvPicPr>
        <p:blipFill>
          <a:blip r:embed="rId2" cstate="email">
            <a:extLst>
              <a:ext uri="{28A0092B-C50C-407E-A947-70E740481C1C}">
                <a14:useLocalDpi xmlns:a14="http://schemas.microsoft.com/office/drawing/2010/main" val="0"/>
              </a:ext>
            </a:extLst>
          </a:blip>
          <a:srcRect/>
          <a:stretch>
            <a:fillRect/>
          </a:stretch>
        </p:blipFill>
        <p:spPr bwMode="auto">
          <a:xfrm>
            <a:off x="1763713" y="0"/>
            <a:ext cx="55149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35208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7200" dirty="0" smtClean="0"/>
              <a:t>Gracias</a:t>
            </a:r>
            <a:endParaRPr lang="es-ES" sz="7200" dirty="0"/>
          </a:p>
        </p:txBody>
      </p:sp>
    </p:spTree>
    <p:extLst>
      <p:ext uri="{BB962C8B-B14F-4D97-AF65-F5344CB8AC3E}">
        <p14:creationId xmlns:p14="http://schemas.microsoft.com/office/powerpoint/2010/main" val="1666476529"/>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lvl="0">
              <a:spcBef>
                <a:spcPts val="0"/>
              </a:spcBef>
            </a:pPr>
            <a:r>
              <a:rPr lang="es-ES" sz="4000" cap="none" dirty="0" smtClean="0">
                <a:solidFill>
                  <a:prstClr val="black">
                    <a:lumMod val="85000"/>
                    <a:lumOff val="15000"/>
                  </a:prstClr>
                </a:solidFill>
                <a:ea typeface="+mn-ea"/>
                <a:cs typeface="+mn-cs"/>
              </a:rPr>
              <a:t>Perfil Sanitario </a:t>
            </a:r>
            <a:r>
              <a:rPr lang="es-ES" sz="4000" cap="none" dirty="0" smtClean="0">
                <a:solidFill>
                  <a:schemeClr val="tx2">
                    <a:lumMod val="60000"/>
                    <a:lumOff val="40000"/>
                  </a:schemeClr>
                </a:solidFill>
                <a:ea typeface="+mn-ea"/>
                <a:cs typeface="+mn-cs"/>
              </a:rPr>
              <a:t>de las personas ingresadas en CENTROS RESIDENCIALES</a:t>
            </a:r>
            <a:endParaRPr lang="es-ES" sz="2800" dirty="0">
              <a:solidFill>
                <a:schemeClr val="tx2">
                  <a:lumMod val="60000"/>
                  <a:lumOff val="40000"/>
                </a:schemeClr>
              </a:solidFill>
            </a:endParaRPr>
          </a:p>
        </p:txBody>
      </p:sp>
      <p:sp>
        <p:nvSpPr>
          <p:cNvPr id="5" name="Text Placeholder 4"/>
          <p:cNvSpPr>
            <a:spLocks noGrp="1"/>
          </p:cNvSpPr>
          <p:nvPr>
            <p:ph type="body" idx="1"/>
          </p:nvPr>
        </p:nvSpPr>
        <p:spPr/>
        <p:txBody>
          <a:bodyPr/>
          <a:lstStyle/>
          <a:p>
            <a:pPr lvl="0">
              <a:spcBef>
                <a:spcPts val="0"/>
              </a:spcBef>
            </a:pPr>
            <a:r>
              <a:rPr lang="es-ES" sz="1700" b="1" dirty="0" smtClean="0">
                <a:solidFill>
                  <a:prstClr val="black">
                    <a:lumMod val="75000"/>
                    <a:lumOff val="25000"/>
                  </a:prstClr>
                </a:solidFill>
              </a:rPr>
              <a:t>Fundación Edad &amp; Vida. Marzo 2015</a:t>
            </a:r>
            <a:endParaRPr lang="es-ES" sz="1700" b="1" dirty="0">
              <a:solidFill>
                <a:prstClr val="black">
                  <a:lumMod val="75000"/>
                  <a:lumOff val="25000"/>
                </a:prstClr>
              </a:solidFill>
            </a:endParaRPr>
          </a:p>
        </p:txBody>
      </p:sp>
      <p:sp>
        <p:nvSpPr>
          <p:cNvPr id="6" name="TextBox 5"/>
          <p:cNvSpPr txBox="1"/>
          <p:nvPr/>
        </p:nvSpPr>
        <p:spPr>
          <a:xfrm>
            <a:off x="1121392" y="1557456"/>
            <a:ext cx="1219200" cy="2708434"/>
          </a:xfrm>
          <a:prstGeom prst="rect">
            <a:avLst/>
          </a:prstGeom>
          <a:noFill/>
        </p:spPr>
        <p:txBody>
          <a:bodyPr wrap="square" rtlCol="0">
            <a:spAutoFit/>
          </a:bodyPr>
          <a:lstStyle/>
          <a:p>
            <a:r>
              <a:rPr lang="es-ES" sz="17000" b="1" dirty="0">
                <a:solidFill>
                  <a:srgbClr val="F26200">
                    <a:alpha val="40000"/>
                  </a:srgbClr>
                </a:solidFill>
                <a:cs typeface="Arial" pitchFamily="34" charset="0"/>
              </a:rPr>
              <a:t>1</a:t>
            </a:r>
          </a:p>
        </p:txBody>
      </p:sp>
      <p:sp>
        <p:nvSpPr>
          <p:cNvPr id="7" name="TextBox 12"/>
          <p:cNvSpPr txBox="1"/>
          <p:nvPr/>
        </p:nvSpPr>
        <p:spPr>
          <a:xfrm>
            <a:off x="823416" y="2666898"/>
            <a:ext cx="1931160" cy="683264"/>
          </a:xfrm>
          <a:prstGeom prst="rect">
            <a:avLst/>
          </a:prstGeom>
          <a:noFill/>
        </p:spPr>
        <p:txBody>
          <a:bodyPr wrap="square" rtlCol="0">
            <a:normAutofit fontScale="62500" lnSpcReduction="20000"/>
          </a:bodyPr>
          <a:lstStyle/>
          <a:p>
            <a:pPr algn="ctr">
              <a:lnSpc>
                <a:spcPct val="80000"/>
              </a:lnSpc>
            </a:pPr>
            <a:r>
              <a:rPr lang="es-ES" sz="2400" b="1" spc="60" dirty="0" smtClean="0">
                <a:solidFill>
                  <a:schemeClr val="bg1"/>
                </a:solidFill>
                <a:effectLst>
                  <a:outerShdw blurRad="50800" dist="25400" dir="5400000" algn="t" rotWithShape="0">
                    <a:prstClr val="black">
                      <a:alpha val="15000"/>
                    </a:prstClr>
                  </a:outerShdw>
                </a:effectLst>
              </a:rPr>
              <a:t>¿Qué tipo de personas hay ingresadas en la Residencias?</a:t>
            </a:r>
            <a:endParaRPr lang="es-ES" sz="2400" b="1" spc="60" dirty="0">
              <a:solidFill>
                <a:schemeClr val="bg1"/>
              </a:solidFill>
              <a:effectLst>
                <a:outerShdw blurRad="50800" dist="25400" dir="5400000" algn="t" rotWithShape="0">
                  <a:prstClr val="black">
                    <a:alpha val="15000"/>
                  </a:prst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868680" y="1234440"/>
            <a:ext cx="7360920" cy="4861560"/>
          </a:xfrm>
          <a:prstGeom prst="rect">
            <a:avLst/>
          </a:prstGeom>
          <a:noFill/>
          <a:ln>
            <a:noFill/>
          </a:ln>
        </p:spPr>
        <p:txBody>
          <a:bodyPr wrap="square" rtlCol="0">
            <a:normAutofit/>
          </a:bodyPr>
          <a:lstStyle/>
          <a:p>
            <a:pPr>
              <a:lnSpc>
                <a:spcPct val="114000"/>
              </a:lnSpc>
            </a:pPr>
            <a:r>
              <a:rPr lang="es-ES" sz="2000" b="1" dirty="0" smtClean="0">
                <a:solidFill>
                  <a:prstClr val="black">
                    <a:lumMod val="85000"/>
                    <a:lumOff val="15000"/>
                  </a:prstClr>
                </a:solidFill>
              </a:rPr>
              <a:t>Objetivo: </a:t>
            </a:r>
            <a:r>
              <a:rPr lang="es-ES" sz="2000" dirty="0" smtClean="0">
                <a:solidFill>
                  <a:prstClr val="black">
                    <a:lumMod val="85000"/>
                    <a:lumOff val="15000"/>
                  </a:prstClr>
                </a:solidFill>
              </a:rPr>
              <a:t>Demostrar el </a:t>
            </a:r>
            <a:r>
              <a:rPr lang="es-ES" sz="2000" b="1" dirty="0" smtClean="0">
                <a:solidFill>
                  <a:schemeClr val="accent1"/>
                </a:solidFill>
              </a:rPr>
              <a:t>perfil sanitario </a:t>
            </a:r>
            <a:r>
              <a:rPr lang="es-ES" sz="2000" dirty="0" smtClean="0">
                <a:solidFill>
                  <a:prstClr val="black">
                    <a:lumMod val="85000"/>
                    <a:lumOff val="15000"/>
                  </a:prstClr>
                </a:solidFill>
              </a:rPr>
              <a:t>de las personas atendidas en centros residenciales en España</a:t>
            </a:r>
          </a:p>
          <a:p>
            <a:pPr>
              <a:lnSpc>
                <a:spcPct val="114000"/>
              </a:lnSpc>
            </a:pPr>
            <a:endParaRPr lang="es-ES" sz="2000" dirty="0" smtClean="0">
              <a:solidFill>
                <a:prstClr val="black">
                  <a:lumMod val="85000"/>
                  <a:lumOff val="15000"/>
                </a:prstClr>
              </a:solidFill>
            </a:endParaRPr>
          </a:p>
          <a:p>
            <a:pPr>
              <a:lnSpc>
                <a:spcPct val="114000"/>
              </a:lnSpc>
            </a:pPr>
            <a:r>
              <a:rPr lang="es-ES" sz="2000" b="1" dirty="0" smtClean="0">
                <a:solidFill>
                  <a:prstClr val="black">
                    <a:lumMod val="85000"/>
                    <a:lumOff val="15000"/>
                  </a:prstClr>
                </a:solidFill>
              </a:rPr>
              <a:t>Muestra: </a:t>
            </a:r>
            <a:r>
              <a:rPr lang="es-ES" sz="2000" b="1" dirty="0" smtClean="0">
                <a:solidFill>
                  <a:schemeClr val="accent1"/>
                </a:solidFill>
              </a:rPr>
              <a:t>19.262</a:t>
            </a:r>
            <a:r>
              <a:rPr lang="es-ES" sz="2000" dirty="0" smtClean="0">
                <a:solidFill>
                  <a:prstClr val="black">
                    <a:lumMod val="85000"/>
                    <a:lumOff val="15000"/>
                  </a:prstClr>
                </a:solidFill>
              </a:rPr>
              <a:t> personas de 111 centros residenciales distribuidos en 15 Comunidades Autónomas (44,2% de las plazas eran privadas, 40,3% concertadas y 15,5% publicas. </a:t>
            </a:r>
            <a:r>
              <a:rPr lang="es-ES" sz="2000" b="1" dirty="0" smtClean="0">
                <a:solidFill>
                  <a:schemeClr val="accent1"/>
                </a:solidFill>
              </a:rPr>
              <a:t>8.684</a:t>
            </a:r>
            <a:r>
              <a:rPr lang="es-ES" sz="2000" dirty="0" smtClean="0">
                <a:solidFill>
                  <a:prstClr val="black">
                    <a:lumMod val="85000"/>
                    <a:lumOff val="15000"/>
                  </a:prstClr>
                </a:solidFill>
              </a:rPr>
              <a:t> nuevos ingresos.</a:t>
            </a:r>
          </a:p>
          <a:p>
            <a:pPr>
              <a:lnSpc>
                <a:spcPct val="114000"/>
              </a:lnSpc>
            </a:pPr>
            <a:endParaRPr lang="es-ES" sz="2000" dirty="0" smtClean="0">
              <a:solidFill>
                <a:prstClr val="black">
                  <a:lumMod val="85000"/>
                  <a:lumOff val="15000"/>
                </a:prstClr>
              </a:solidFill>
            </a:endParaRPr>
          </a:p>
          <a:p>
            <a:pPr>
              <a:lnSpc>
                <a:spcPct val="114000"/>
              </a:lnSpc>
            </a:pPr>
            <a:r>
              <a:rPr lang="es-ES" sz="2000" b="1" dirty="0" smtClean="0">
                <a:solidFill>
                  <a:prstClr val="black">
                    <a:lumMod val="85000"/>
                    <a:lumOff val="15000"/>
                  </a:prstClr>
                </a:solidFill>
              </a:rPr>
              <a:t>Periodo: </a:t>
            </a:r>
            <a:r>
              <a:rPr lang="es-ES" sz="2000" dirty="0" smtClean="0">
                <a:solidFill>
                  <a:prstClr val="black">
                    <a:lumMod val="85000"/>
                    <a:lumOff val="15000"/>
                  </a:prstClr>
                </a:solidFill>
              </a:rPr>
              <a:t>Del </a:t>
            </a:r>
            <a:r>
              <a:rPr lang="es-ES" sz="2000" b="1" dirty="0" smtClean="0">
                <a:solidFill>
                  <a:schemeClr val="accent1"/>
                </a:solidFill>
              </a:rPr>
              <a:t>01-04-2012 al 31-03-2013</a:t>
            </a:r>
          </a:p>
          <a:p>
            <a:pPr>
              <a:lnSpc>
                <a:spcPct val="114000"/>
              </a:lnSpc>
            </a:pPr>
            <a:endParaRPr lang="es-ES" sz="2000" b="1" dirty="0" smtClean="0">
              <a:solidFill>
                <a:schemeClr val="accent1"/>
              </a:solidFill>
            </a:endParaRPr>
          </a:p>
          <a:p>
            <a:pPr>
              <a:lnSpc>
                <a:spcPct val="114000"/>
              </a:lnSpc>
            </a:pPr>
            <a:r>
              <a:rPr lang="es-ES" sz="2000" dirty="0" smtClean="0"/>
              <a:t>Se utilizan 16 indicadores para conocer </a:t>
            </a:r>
          </a:p>
          <a:p>
            <a:pPr>
              <a:lnSpc>
                <a:spcPct val="114000"/>
              </a:lnSpc>
            </a:pPr>
            <a:r>
              <a:rPr lang="es-ES" sz="2000" dirty="0" smtClean="0"/>
              <a:t>el estado de salud y las necesidades </a:t>
            </a:r>
          </a:p>
          <a:p>
            <a:pPr>
              <a:lnSpc>
                <a:spcPct val="114000"/>
              </a:lnSpc>
            </a:pPr>
            <a:r>
              <a:rPr lang="es-ES" sz="2000" dirty="0" smtClean="0"/>
              <a:t>de atención sanitaria</a:t>
            </a:r>
          </a:p>
          <a:p>
            <a:pPr>
              <a:lnSpc>
                <a:spcPct val="114000"/>
              </a:lnSpc>
            </a:pPr>
            <a:endParaRPr lang="es-ES" sz="2000" b="1" dirty="0">
              <a:solidFill>
                <a:schemeClr val="accent1"/>
              </a:solidFill>
            </a:endParaRPr>
          </a:p>
        </p:txBody>
      </p:sp>
      <p:sp>
        <p:nvSpPr>
          <p:cNvPr id="9" name="Title 8"/>
          <p:cNvSpPr>
            <a:spLocks noGrp="1"/>
          </p:cNvSpPr>
          <p:nvPr>
            <p:ph type="title"/>
          </p:nvPr>
        </p:nvSpPr>
        <p:spPr/>
        <p:txBody>
          <a:bodyPr/>
          <a:lstStyle/>
          <a:p>
            <a:pPr lvl="0">
              <a:spcBef>
                <a:spcPts val="0"/>
              </a:spcBef>
            </a:pPr>
            <a:r>
              <a:rPr lang="es-ES" sz="2800" b="1" dirty="0" smtClean="0">
                <a:solidFill>
                  <a:prstClr val="black">
                    <a:lumMod val="85000"/>
                    <a:lumOff val="15000"/>
                  </a:prstClr>
                </a:solidFill>
                <a:latin typeface="+mn-lt"/>
                <a:ea typeface="+mn-ea"/>
                <a:cs typeface="+mn-cs"/>
              </a:rPr>
              <a:t>Metodología</a:t>
            </a:r>
            <a:endParaRPr lang="es-ES" dirty="0">
              <a:latin typeface="+mn-lt"/>
            </a:endParaRPr>
          </a:p>
        </p:txBody>
      </p:sp>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6128" y="4005064"/>
            <a:ext cx="3034896" cy="2326754"/>
          </a:xfrm>
          <a:prstGeom prst="rect">
            <a:avLst/>
          </a:prstGeom>
        </p:spPr>
      </p:pic>
      <p:sp>
        <p:nvSpPr>
          <p:cNvPr id="6" name="5 CuadroTexto"/>
          <p:cNvSpPr txBox="1"/>
          <p:nvPr/>
        </p:nvSpPr>
        <p:spPr>
          <a:xfrm rot="19552768">
            <a:off x="6110135" y="4909982"/>
            <a:ext cx="1495956" cy="523220"/>
          </a:xfrm>
          <a:prstGeom prst="rect">
            <a:avLst/>
          </a:prstGeom>
          <a:noFill/>
        </p:spPr>
        <p:txBody>
          <a:bodyPr wrap="square" rtlCol="0">
            <a:spAutoFit/>
          </a:bodyPr>
          <a:lstStyle/>
          <a:p>
            <a:r>
              <a:rPr lang="es-ES" sz="2800" b="1" dirty="0" smtClean="0">
                <a:solidFill>
                  <a:schemeClr val="accent1"/>
                </a:solidFill>
              </a:rPr>
              <a:t>   19.262</a:t>
            </a:r>
            <a:r>
              <a:rPr lang="es-ES" dirty="0" smtClean="0">
                <a:solidFill>
                  <a:prstClr val="black">
                    <a:lumMod val="85000"/>
                    <a:lumOff val="15000"/>
                  </a:prstClr>
                </a:solidFill>
              </a:rPr>
              <a:t> </a:t>
            </a:r>
            <a:endParaRPr lang="es-ES" dirty="0"/>
          </a:p>
        </p:txBody>
      </p:sp>
    </p:spTree>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s-ES" sz="3200" b="1" dirty="0" smtClean="0">
                <a:solidFill>
                  <a:prstClr val="white"/>
                </a:solidFill>
              </a:rPr>
              <a:t>Diagnósticos Principales</a:t>
            </a:r>
            <a:endParaRPr lang="es-ES" sz="3200" dirty="0">
              <a:solidFill>
                <a:prstClr val="white"/>
              </a:solidFill>
            </a:endParaRPr>
          </a:p>
        </p:txBody>
      </p:sp>
      <p:graphicFrame>
        <p:nvGraphicFramePr>
          <p:cNvPr id="6" name="5 Gráfico"/>
          <p:cNvGraphicFramePr/>
          <p:nvPr>
            <p:extLst>
              <p:ext uri="{D42A27DB-BD31-4B8C-83A1-F6EECF244321}">
                <p14:modId xmlns:p14="http://schemas.microsoft.com/office/powerpoint/2010/main" val="1406807770"/>
              </p:ext>
            </p:extLst>
          </p:nvPr>
        </p:nvGraphicFramePr>
        <p:xfrm>
          <a:off x="1691680" y="228600"/>
          <a:ext cx="6886952" cy="628456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252694" y="2344134"/>
            <a:ext cx="5699762" cy="1041969"/>
          </a:xfrm>
          <a:prstGeom prst="rect">
            <a:avLst/>
          </a:prstGeom>
          <a:noFill/>
        </p:spPr>
        <p:txBody>
          <a:bodyPr wrap="square" rtlCol="0" anchor="b" anchorCtr="0">
            <a:normAutofit/>
          </a:bodyPr>
          <a:lstStyle/>
          <a:p>
            <a:r>
              <a:rPr lang="es-ES" sz="2800" b="1" dirty="0" smtClean="0">
                <a:solidFill>
                  <a:prstClr val="white"/>
                </a:solidFill>
              </a:rPr>
              <a:t>Nº de Diagnósticos Activos</a:t>
            </a:r>
            <a:endParaRPr lang="es-ES" sz="2800" dirty="0">
              <a:solidFill>
                <a:prstClr val="white"/>
              </a:solidFill>
            </a:endParaRPr>
          </a:p>
        </p:txBody>
      </p:sp>
      <p:sp>
        <p:nvSpPr>
          <p:cNvPr id="3" name="2 CuadroTexto"/>
          <p:cNvSpPr txBox="1"/>
          <p:nvPr/>
        </p:nvSpPr>
        <p:spPr>
          <a:xfrm flipH="1">
            <a:off x="1628056" y="6339840"/>
            <a:ext cx="7416824" cy="369332"/>
          </a:xfrm>
          <a:prstGeom prst="rect">
            <a:avLst/>
          </a:prstGeom>
          <a:noFill/>
        </p:spPr>
        <p:txBody>
          <a:bodyPr wrap="square" rtlCol="0">
            <a:spAutoFit/>
          </a:bodyPr>
          <a:lstStyle/>
          <a:p>
            <a:r>
              <a:rPr lang="es-ES" dirty="0" smtClean="0"/>
              <a:t>Un </a:t>
            </a:r>
            <a:r>
              <a:rPr lang="es-ES" b="1" dirty="0" smtClean="0">
                <a:solidFill>
                  <a:schemeClr val="accent1"/>
                </a:solidFill>
              </a:rPr>
              <a:t>75%</a:t>
            </a:r>
            <a:r>
              <a:rPr lang="es-ES" b="1" dirty="0" smtClean="0">
                <a:solidFill>
                  <a:srgbClr val="FF0000"/>
                </a:solidFill>
              </a:rPr>
              <a:t> </a:t>
            </a:r>
            <a:r>
              <a:rPr lang="es-ES" dirty="0" smtClean="0"/>
              <a:t>de los nuevos ingresos del año tienen </a:t>
            </a:r>
            <a:r>
              <a:rPr lang="es-ES" b="1" dirty="0" smtClean="0">
                <a:solidFill>
                  <a:schemeClr val="accent1"/>
                </a:solidFill>
              </a:rPr>
              <a:t>3 o más diagnósticos activos</a:t>
            </a:r>
            <a:endParaRPr lang="es-ES" b="1" dirty="0">
              <a:solidFill>
                <a:schemeClr val="accent1"/>
              </a:solidFill>
            </a:endParaRPr>
          </a:p>
        </p:txBody>
      </p:sp>
      <p:graphicFrame>
        <p:nvGraphicFramePr>
          <p:cNvPr id="6" name="5 Gráfico"/>
          <p:cNvGraphicFramePr/>
          <p:nvPr>
            <p:extLst>
              <p:ext uri="{D42A27DB-BD31-4B8C-83A1-F6EECF244321}">
                <p14:modId xmlns:p14="http://schemas.microsoft.com/office/powerpoint/2010/main" val="504215480"/>
              </p:ext>
            </p:extLst>
          </p:nvPr>
        </p:nvGraphicFramePr>
        <p:xfrm>
          <a:off x="1152100" y="1340768"/>
          <a:ext cx="7022584" cy="80079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13796012"/>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252694" y="2344134"/>
            <a:ext cx="5699762" cy="1041969"/>
          </a:xfrm>
          <a:prstGeom prst="rect">
            <a:avLst/>
          </a:prstGeom>
          <a:noFill/>
        </p:spPr>
        <p:txBody>
          <a:bodyPr wrap="square" rtlCol="0" anchor="b" anchorCtr="0">
            <a:normAutofit/>
          </a:bodyPr>
          <a:lstStyle/>
          <a:p>
            <a:r>
              <a:rPr lang="es-ES" sz="2800" b="1" dirty="0" err="1" smtClean="0">
                <a:solidFill>
                  <a:prstClr val="white"/>
                </a:solidFill>
              </a:rPr>
              <a:t>Barthel</a:t>
            </a:r>
            <a:r>
              <a:rPr lang="es-ES" sz="2800" b="1" dirty="0" smtClean="0">
                <a:solidFill>
                  <a:prstClr val="white"/>
                </a:solidFill>
              </a:rPr>
              <a:t> de </a:t>
            </a:r>
            <a:r>
              <a:rPr lang="es-ES" sz="2800" b="1" dirty="0" smtClean="0">
                <a:solidFill>
                  <a:prstClr val="white"/>
                </a:solidFill>
              </a:rPr>
              <a:t>los </a:t>
            </a:r>
            <a:r>
              <a:rPr lang="es-ES" sz="2800" b="1" dirty="0" smtClean="0">
                <a:solidFill>
                  <a:prstClr val="white"/>
                </a:solidFill>
              </a:rPr>
              <a:t>nuevos ingresos</a:t>
            </a:r>
            <a:endParaRPr lang="es-ES" sz="2800" dirty="0">
              <a:solidFill>
                <a:prstClr val="white"/>
              </a:solidFill>
            </a:endParaRPr>
          </a:p>
        </p:txBody>
      </p:sp>
      <p:graphicFrame>
        <p:nvGraphicFramePr>
          <p:cNvPr id="4" name="3 Gráfico"/>
          <p:cNvGraphicFramePr/>
          <p:nvPr>
            <p:extLst>
              <p:ext uri="{D42A27DB-BD31-4B8C-83A1-F6EECF244321}">
                <p14:modId xmlns:p14="http://schemas.microsoft.com/office/powerpoint/2010/main" val="2281476157"/>
              </p:ext>
            </p:extLst>
          </p:nvPr>
        </p:nvGraphicFramePr>
        <p:xfrm>
          <a:off x="1524000" y="721360"/>
          <a:ext cx="7061200" cy="4739640"/>
        </p:xfrm>
        <a:graphic>
          <a:graphicData uri="http://schemas.openxmlformats.org/drawingml/2006/chart">
            <c:chart xmlns:c="http://schemas.openxmlformats.org/drawingml/2006/chart" xmlns:r="http://schemas.openxmlformats.org/officeDocument/2006/relationships" r:id="rId4"/>
          </a:graphicData>
        </a:graphic>
      </p:graphicFrame>
      <p:sp>
        <p:nvSpPr>
          <p:cNvPr id="5" name="4 CuadroTexto"/>
          <p:cNvSpPr txBox="1"/>
          <p:nvPr/>
        </p:nvSpPr>
        <p:spPr>
          <a:xfrm>
            <a:off x="2154208" y="5617964"/>
            <a:ext cx="6116032" cy="369332"/>
          </a:xfrm>
          <a:prstGeom prst="rect">
            <a:avLst/>
          </a:prstGeom>
          <a:noFill/>
        </p:spPr>
        <p:txBody>
          <a:bodyPr wrap="square" rtlCol="0">
            <a:spAutoFit/>
          </a:bodyPr>
          <a:lstStyle/>
          <a:p>
            <a:r>
              <a:rPr lang="es-ES" dirty="0" smtClean="0"/>
              <a:t>El </a:t>
            </a:r>
            <a:r>
              <a:rPr lang="es-ES" b="1" dirty="0" smtClean="0">
                <a:solidFill>
                  <a:schemeClr val="accent1"/>
                </a:solidFill>
              </a:rPr>
              <a:t>45% </a:t>
            </a:r>
            <a:r>
              <a:rPr lang="es-ES" dirty="0" smtClean="0"/>
              <a:t>de los ingresos  presentan </a:t>
            </a:r>
            <a:r>
              <a:rPr lang="es-ES" dirty="0" err="1" smtClean="0"/>
              <a:t>Barthel</a:t>
            </a:r>
            <a:r>
              <a:rPr lang="es-ES" dirty="0" smtClean="0"/>
              <a:t> </a:t>
            </a:r>
            <a:r>
              <a:rPr lang="es-ES" b="1" dirty="0" smtClean="0">
                <a:solidFill>
                  <a:schemeClr val="accent1"/>
                </a:solidFill>
              </a:rPr>
              <a:t>≤35</a:t>
            </a:r>
            <a:endParaRPr lang="es-ES" b="1" dirty="0">
              <a:solidFill>
                <a:schemeClr val="accent1"/>
              </a:solidFill>
            </a:endParaRPr>
          </a:p>
        </p:txBody>
      </p:sp>
    </p:spTree>
    <p:extLst>
      <p:ext uri="{BB962C8B-B14F-4D97-AF65-F5344CB8AC3E}">
        <p14:creationId xmlns:p14="http://schemas.microsoft.com/office/powerpoint/2010/main" val="2507789715"/>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252694" y="2344134"/>
            <a:ext cx="5699762" cy="1041969"/>
          </a:xfrm>
          <a:prstGeom prst="rect">
            <a:avLst/>
          </a:prstGeom>
          <a:noFill/>
        </p:spPr>
        <p:txBody>
          <a:bodyPr wrap="square" rtlCol="0" anchor="b" anchorCtr="0">
            <a:normAutofit/>
          </a:bodyPr>
          <a:lstStyle/>
          <a:p>
            <a:r>
              <a:rPr lang="es-ES" sz="2800" b="1" dirty="0" smtClean="0">
                <a:solidFill>
                  <a:prstClr val="white"/>
                </a:solidFill>
              </a:rPr>
              <a:t>MNA de los nuevos ingresos</a:t>
            </a:r>
            <a:endParaRPr lang="es-ES" sz="2800" dirty="0">
              <a:solidFill>
                <a:prstClr val="white"/>
              </a:solidFill>
            </a:endParaRPr>
          </a:p>
        </p:txBody>
      </p:sp>
      <p:sp>
        <p:nvSpPr>
          <p:cNvPr id="5" name="4 CuadroTexto"/>
          <p:cNvSpPr txBox="1"/>
          <p:nvPr/>
        </p:nvSpPr>
        <p:spPr>
          <a:xfrm>
            <a:off x="1619672" y="5802630"/>
            <a:ext cx="7344816" cy="369332"/>
          </a:xfrm>
          <a:prstGeom prst="rect">
            <a:avLst/>
          </a:prstGeom>
          <a:noFill/>
        </p:spPr>
        <p:txBody>
          <a:bodyPr wrap="square" rtlCol="0">
            <a:spAutoFit/>
          </a:bodyPr>
          <a:lstStyle/>
          <a:p>
            <a:r>
              <a:rPr lang="es-ES" dirty="0" smtClean="0"/>
              <a:t>El </a:t>
            </a:r>
            <a:r>
              <a:rPr lang="es-ES" b="1" dirty="0" smtClean="0">
                <a:solidFill>
                  <a:schemeClr val="accent1"/>
                </a:solidFill>
              </a:rPr>
              <a:t>54,5% </a:t>
            </a:r>
            <a:r>
              <a:rPr lang="es-ES" dirty="0" smtClean="0"/>
              <a:t>de los ingresos  padece malnutrición o está en riesgo de padecerla</a:t>
            </a:r>
            <a:endParaRPr lang="es-ES" b="1" dirty="0">
              <a:solidFill>
                <a:schemeClr val="accent1"/>
              </a:solidFill>
            </a:endParaRPr>
          </a:p>
        </p:txBody>
      </p:sp>
      <p:graphicFrame>
        <p:nvGraphicFramePr>
          <p:cNvPr id="3" name="2 Gráfico"/>
          <p:cNvGraphicFramePr/>
          <p:nvPr>
            <p:extLst>
              <p:ext uri="{D42A27DB-BD31-4B8C-83A1-F6EECF244321}">
                <p14:modId xmlns:p14="http://schemas.microsoft.com/office/powerpoint/2010/main" val="3362137213"/>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06809383"/>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ags/tag2.xml><?xml version="1.0" encoding="utf-8"?>
<p:tagLst xmlns:a="http://schemas.openxmlformats.org/drawingml/2006/main" xmlns:r="http://schemas.openxmlformats.org/officeDocument/2006/relationships" xmlns:p="http://schemas.openxmlformats.org/presentationml/2006/main">
  <p:tag name="TIMING" val="|12"/>
</p:tagLst>
</file>

<file path=ppt/tags/tag3.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4.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5.xml><?xml version="1.0" encoding="utf-8"?>
<p:tagLst xmlns:a="http://schemas.openxmlformats.org/drawingml/2006/main" xmlns:r="http://schemas.openxmlformats.org/officeDocument/2006/relationships" xmlns:p="http://schemas.openxmlformats.org/presentationml/2006/main">
  <p:tag name="TIMING" val="|1.6"/>
</p:tagLst>
</file>

<file path=ppt/tags/tag6.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IntroducingPowerPoint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IntroducingPowerPoint2010</Template>
  <TotalTime>0</TotalTime>
  <Words>729</Words>
  <Application>Microsoft Office PowerPoint</Application>
  <PresentationFormat>Presentación en pantalla (4:3)</PresentationFormat>
  <Paragraphs>261</Paragraphs>
  <Slides>32</Slides>
  <Notes>21</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IntroducingPowerPoint2010</vt:lpstr>
      <vt:lpstr>I Jornada de Salidas Profesionales Para Residentes de Geriatría: “”“Y AHORA: EL FUTURO” </vt:lpstr>
      <vt:lpstr>Presentación de PowerPoint</vt:lpstr>
      <vt:lpstr>Presentación de PowerPoint</vt:lpstr>
      <vt:lpstr>Perfil Sanitario de las personas ingresadas en CENTROS RESIDENCIALES</vt:lpstr>
      <vt:lpstr>Metodología</vt:lpstr>
      <vt:lpstr>Presentación de PowerPoint</vt:lpstr>
      <vt:lpstr>Presentación de PowerPoint</vt:lpstr>
      <vt:lpstr>Presentación de PowerPoint</vt:lpstr>
      <vt:lpstr>Presentación de PowerPoint</vt:lpstr>
      <vt:lpstr>Presentación de PowerPoint</vt:lpstr>
      <vt:lpstr>       Personas con UPP al ingreso  según procedencia </vt:lpstr>
      <vt:lpstr>       Incontinencia </vt:lpstr>
      <vt:lpstr>       Nº de Fármacos Activos por Persona </vt:lpstr>
      <vt:lpstr>       Personas que toman psicofármacos  por tipos </vt:lpstr>
      <vt:lpstr>       Personas que reciben alimentación enteral por sonda </vt:lpstr>
      <vt:lpstr>       Otros Items </vt:lpstr>
      <vt:lpstr>Número de Altas por Motivo</vt:lpstr>
      <vt:lpstr>CONCLUSIONES</vt:lpstr>
      <vt:lpstr>Residencias de la Comunidad de Madrid</vt:lpstr>
      <vt:lpstr>Tipos  de Plazas Residenciales</vt:lpstr>
      <vt:lpstr>Tipos  de Plazas Residenciales</vt:lpstr>
      <vt:lpstr>Centros Residenciales Comunidad de Madrid</vt:lpstr>
      <vt:lpstr>Centros Residenciales Comunidad de Madrid</vt:lpstr>
      <vt:lpstr>Presentación de PowerPoint</vt:lpstr>
      <vt:lpstr>OPE  Bolsa de Empleo (Servicio Regional de Bienestar Social)</vt:lpstr>
      <vt:lpstr>ENTREVISTA DE TRABAJO</vt:lpstr>
      <vt:lpstr>Encuesta realizada a los geriatras que trabajan en Residencias</vt:lpstr>
      <vt:lpstr>Presentación de PowerPoint</vt:lpstr>
      <vt:lpstr>Presentación de PowerPoint</vt:lpstr>
      <vt:lpstr>Recursos</vt:lpstr>
      <vt:lpstr>Presentación de PowerPoint</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2015-04-01T05:29:13Z</dcterms:created>
  <dcterms:modified xsi:type="dcterms:W3CDTF">2015-04-23T12:44:41Z</dcterms:modified>
</cp:coreProperties>
</file>